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5"/>
  </p:notesMasterIdLst>
  <p:handoutMasterIdLst>
    <p:handoutMasterId r:id="rId26"/>
  </p:handoutMasterIdLst>
  <p:sldIdLst>
    <p:sldId id="256" r:id="rId2"/>
    <p:sldId id="257" r:id="rId3"/>
    <p:sldId id="334" r:id="rId4"/>
    <p:sldId id="333" r:id="rId5"/>
    <p:sldId id="258" r:id="rId6"/>
    <p:sldId id="321" r:id="rId7"/>
    <p:sldId id="314" r:id="rId8"/>
    <p:sldId id="315" r:id="rId9"/>
    <p:sldId id="326" r:id="rId10"/>
    <p:sldId id="335" r:id="rId11"/>
    <p:sldId id="336" r:id="rId12"/>
    <p:sldId id="337" r:id="rId13"/>
    <p:sldId id="303" r:id="rId14"/>
    <p:sldId id="298" r:id="rId15"/>
    <p:sldId id="280" r:id="rId16"/>
    <p:sldId id="304" r:id="rId17"/>
    <p:sldId id="282" r:id="rId18"/>
    <p:sldId id="317" r:id="rId19"/>
    <p:sldId id="318" r:id="rId20"/>
    <p:sldId id="329" r:id="rId21"/>
    <p:sldId id="332" r:id="rId22"/>
    <p:sldId id="338" r:id="rId23"/>
    <p:sldId id="339" r:id="rId24"/>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E4AA"/>
    <a:srgbClr val="0505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07" autoAdjust="0"/>
  </p:normalViewPr>
  <p:slideViewPr>
    <p:cSldViewPr>
      <p:cViewPr varScale="1">
        <p:scale>
          <a:sx n="71" d="100"/>
          <a:sy n="71" d="100"/>
        </p:scale>
        <p:origin x="-708" y="-108"/>
      </p:cViewPr>
      <p:guideLst>
        <p:guide orient="horz" pos="2160"/>
        <p:guide pos="2880"/>
      </p:guideLst>
    </p:cSldViewPr>
  </p:slideViewPr>
  <p:outlineViewPr>
    <p:cViewPr>
      <p:scale>
        <a:sx n="33" d="100"/>
        <a:sy n="33" d="100"/>
      </p:scale>
      <p:origin x="0" y="600"/>
    </p:cViewPr>
  </p:outlineViewPr>
  <p:notesTextViewPr>
    <p:cViewPr>
      <p:scale>
        <a:sx n="100" d="100"/>
        <a:sy n="100" d="100"/>
      </p:scale>
      <p:origin x="0" y="0"/>
    </p:cViewPr>
  </p:notesTextViewPr>
  <p:sorterViewPr>
    <p:cViewPr>
      <p:scale>
        <a:sx n="100" d="100"/>
        <a:sy n="100" d="100"/>
      </p:scale>
      <p:origin x="0" y="1164"/>
    </p:cViewPr>
  </p:sorterViewPr>
  <p:notesViewPr>
    <p:cSldViewPr>
      <p:cViewPr varScale="1">
        <p:scale>
          <a:sx n="67" d="100"/>
          <a:sy n="67" d="100"/>
        </p:scale>
        <p:origin x="-2748"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43396" cy="465216"/>
          </a:xfrm>
          <a:prstGeom prst="rect">
            <a:avLst/>
          </a:prstGeom>
          <a:noFill/>
          <a:ln w="9525">
            <a:noFill/>
            <a:miter lim="800000"/>
            <a:headEnd/>
            <a:tailEnd/>
          </a:ln>
        </p:spPr>
        <p:txBody>
          <a:bodyPr vert="horz" wrap="square" lIns="93298" tIns="46649" rIns="93298" bIns="46649" numCol="1" anchor="t" anchorCtr="0" compatLnSpc="1">
            <a:prstTxWarp prst="textNoShape">
              <a:avLst/>
            </a:prstTxWarp>
          </a:bodyPr>
          <a:lstStyle>
            <a:lvl1pPr>
              <a:defRPr sz="1200"/>
            </a:lvl1pPr>
          </a:lstStyle>
          <a:p>
            <a:pPr>
              <a:defRPr/>
            </a:pPr>
            <a:endParaRPr lang="en-US"/>
          </a:p>
        </p:txBody>
      </p:sp>
      <p:sp>
        <p:nvSpPr>
          <p:cNvPr id="26627" name="Rectangle 3"/>
          <p:cNvSpPr>
            <a:spLocks noGrp="1" noChangeArrowheads="1"/>
          </p:cNvSpPr>
          <p:nvPr>
            <p:ph type="dt" sz="quarter" idx="1"/>
          </p:nvPr>
        </p:nvSpPr>
        <p:spPr bwMode="auto">
          <a:xfrm>
            <a:off x="3979704" y="0"/>
            <a:ext cx="3043396" cy="465216"/>
          </a:xfrm>
          <a:prstGeom prst="rect">
            <a:avLst/>
          </a:prstGeom>
          <a:noFill/>
          <a:ln w="9525">
            <a:noFill/>
            <a:miter lim="800000"/>
            <a:headEnd/>
            <a:tailEnd/>
          </a:ln>
        </p:spPr>
        <p:txBody>
          <a:bodyPr vert="horz" wrap="square" lIns="93298" tIns="46649" rIns="93298" bIns="46649"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ChangeArrowheads="1"/>
          </p:cNvSpPr>
          <p:nvPr>
            <p:ph type="ftr" sz="quarter" idx="2"/>
          </p:nvPr>
        </p:nvSpPr>
        <p:spPr bwMode="auto">
          <a:xfrm>
            <a:off x="1" y="8843885"/>
            <a:ext cx="3043396" cy="465216"/>
          </a:xfrm>
          <a:prstGeom prst="rect">
            <a:avLst/>
          </a:prstGeom>
          <a:noFill/>
          <a:ln w="9525">
            <a:noFill/>
            <a:miter lim="800000"/>
            <a:headEnd/>
            <a:tailEnd/>
          </a:ln>
        </p:spPr>
        <p:txBody>
          <a:bodyPr vert="horz" wrap="square" lIns="93298" tIns="46649" rIns="93298" bIns="46649" numCol="1" anchor="b" anchorCtr="0" compatLnSpc="1">
            <a:prstTxWarp prst="textNoShape">
              <a:avLst/>
            </a:prstTxWarp>
          </a:bodyPr>
          <a:lstStyle>
            <a:lvl1pPr>
              <a:defRPr sz="1200"/>
            </a:lvl1pPr>
          </a:lstStyle>
          <a:p>
            <a:pPr>
              <a:defRPr/>
            </a:pPr>
            <a:endParaRPr lang="en-US"/>
          </a:p>
        </p:txBody>
      </p:sp>
      <p:sp>
        <p:nvSpPr>
          <p:cNvPr id="26629" name="Rectangle 5"/>
          <p:cNvSpPr>
            <a:spLocks noGrp="1" noChangeArrowheads="1"/>
          </p:cNvSpPr>
          <p:nvPr>
            <p:ph type="sldNum" sz="quarter" idx="3"/>
          </p:nvPr>
        </p:nvSpPr>
        <p:spPr bwMode="auto">
          <a:xfrm>
            <a:off x="3979704" y="8843885"/>
            <a:ext cx="3043396" cy="465216"/>
          </a:xfrm>
          <a:prstGeom prst="rect">
            <a:avLst/>
          </a:prstGeom>
          <a:noFill/>
          <a:ln w="9525">
            <a:noFill/>
            <a:miter lim="800000"/>
            <a:headEnd/>
            <a:tailEnd/>
          </a:ln>
        </p:spPr>
        <p:txBody>
          <a:bodyPr vert="horz" wrap="square" lIns="93298" tIns="46649" rIns="93298" bIns="46649" numCol="1" anchor="b" anchorCtr="0" compatLnSpc="1">
            <a:prstTxWarp prst="textNoShape">
              <a:avLst/>
            </a:prstTxWarp>
          </a:bodyPr>
          <a:lstStyle>
            <a:lvl1pPr algn="r">
              <a:defRPr sz="1200"/>
            </a:lvl1pPr>
          </a:lstStyle>
          <a:p>
            <a:pPr>
              <a:defRPr/>
            </a:pPr>
            <a:fld id="{7D4E166E-2CE5-4F9C-911E-5AB08EDC4359}" type="slidenum">
              <a:rPr lang="en-US"/>
              <a:pPr>
                <a:defRPr/>
              </a:pPr>
              <a:t>‹#›</a:t>
            </a:fld>
            <a:endParaRPr lang="en-US"/>
          </a:p>
        </p:txBody>
      </p:sp>
    </p:spTree>
    <p:extLst>
      <p:ext uri="{BB962C8B-B14F-4D97-AF65-F5344CB8AC3E}">
        <p14:creationId xmlns:p14="http://schemas.microsoft.com/office/powerpoint/2010/main" val="3102087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0"/>
            <a:ext cx="3043396" cy="465216"/>
          </a:xfrm>
          <a:prstGeom prst="rect">
            <a:avLst/>
          </a:prstGeom>
          <a:noFill/>
          <a:ln w="9525">
            <a:noFill/>
            <a:miter lim="800000"/>
            <a:headEnd/>
            <a:tailEnd/>
          </a:ln>
        </p:spPr>
        <p:txBody>
          <a:bodyPr vert="horz" wrap="square" lIns="93298" tIns="46649" rIns="93298" bIns="46649" numCol="1" anchor="t" anchorCtr="0" compatLnSpc="1">
            <a:prstTxWarp prst="textNoShape">
              <a:avLst/>
            </a:prstTxWarp>
          </a:bodyPr>
          <a:lstStyle>
            <a:lvl1pPr>
              <a:defRPr sz="1200"/>
            </a:lvl1pPr>
          </a:lstStyle>
          <a:p>
            <a:pPr>
              <a:defRPr/>
            </a:pPr>
            <a:endParaRPr lang="en-US"/>
          </a:p>
        </p:txBody>
      </p:sp>
      <p:sp>
        <p:nvSpPr>
          <p:cNvPr id="15363" name="Rectangle 3"/>
          <p:cNvSpPr>
            <a:spLocks noGrp="1" noChangeArrowheads="1"/>
          </p:cNvSpPr>
          <p:nvPr>
            <p:ph type="dt" idx="1"/>
          </p:nvPr>
        </p:nvSpPr>
        <p:spPr bwMode="auto">
          <a:xfrm>
            <a:off x="3979704" y="0"/>
            <a:ext cx="3043396" cy="465216"/>
          </a:xfrm>
          <a:prstGeom prst="rect">
            <a:avLst/>
          </a:prstGeom>
          <a:noFill/>
          <a:ln w="9525">
            <a:noFill/>
            <a:miter lim="800000"/>
            <a:headEnd/>
            <a:tailEnd/>
          </a:ln>
        </p:spPr>
        <p:txBody>
          <a:bodyPr vert="horz" wrap="square" lIns="93298" tIns="46649" rIns="93298" bIns="46649" numCol="1" anchor="t" anchorCtr="0" compatLnSpc="1">
            <a:prstTxWarp prst="textNoShape">
              <a:avLst/>
            </a:prstTxWarp>
          </a:bodyPr>
          <a:lstStyle>
            <a:lvl1pPr algn="r">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36309" y="4422739"/>
            <a:ext cx="5150485" cy="4186943"/>
          </a:xfrm>
          <a:prstGeom prst="rect">
            <a:avLst/>
          </a:prstGeom>
          <a:noFill/>
          <a:ln w="9525">
            <a:noFill/>
            <a:miter lim="800000"/>
            <a:headEnd/>
            <a:tailEnd/>
          </a:ln>
        </p:spPr>
        <p:txBody>
          <a:bodyPr vert="horz" wrap="square" lIns="93298" tIns="46649" rIns="93298" bIns="466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1" y="8843885"/>
            <a:ext cx="3043396" cy="465216"/>
          </a:xfrm>
          <a:prstGeom prst="rect">
            <a:avLst/>
          </a:prstGeom>
          <a:noFill/>
          <a:ln w="9525">
            <a:noFill/>
            <a:miter lim="800000"/>
            <a:headEnd/>
            <a:tailEnd/>
          </a:ln>
        </p:spPr>
        <p:txBody>
          <a:bodyPr vert="horz" wrap="square" lIns="93298" tIns="46649" rIns="93298" bIns="46649" numCol="1" anchor="b" anchorCtr="0" compatLnSpc="1">
            <a:prstTxWarp prst="textNoShape">
              <a:avLst/>
            </a:prstTxWarp>
          </a:bodyPr>
          <a:lstStyle>
            <a:lvl1pPr>
              <a:defRPr sz="1200"/>
            </a:lvl1pPr>
          </a:lstStyle>
          <a:p>
            <a:pPr>
              <a:defRPr/>
            </a:pPr>
            <a:endParaRPr lang="en-US"/>
          </a:p>
        </p:txBody>
      </p:sp>
      <p:sp>
        <p:nvSpPr>
          <p:cNvPr id="15367" name="Rectangle 7"/>
          <p:cNvSpPr>
            <a:spLocks noGrp="1" noChangeArrowheads="1"/>
          </p:cNvSpPr>
          <p:nvPr>
            <p:ph type="sldNum" sz="quarter" idx="5"/>
          </p:nvPr>
        </p:nvSpPr>
        <p:spPr bwMode="auto">
          <a:xfrm>
            <a:off x="3979704" y="8843885"/>
            <a:ext cx="3043396" cy="465216"/>
          </a:xfrm>
          <a:prstGeom prst="rect">
            <a:avLst/>
          </a:prstGeom>
          <a:noFill/>
          <a:ln w="9525">
            <a:noFill/>
            <a:miter lim="800000"/>
            <a:headEnd/>
            <a:tailEnd/>
          </a:ln>
        </p:spPr>
        <p:txBody>
          <a:bodyPr vert="horz" wrap="square" lIns="93298" tIns="46649" rIns="93298" bIns="46649" numCol="1" anchor="b" anchorCtr="0" compatLnSpc="1">
            <a:prstTxWarp prst="textNoShape">
              <a:avLst/>
            </a:prstTxWarp>
          </a:bodyPr>
          <a:lstStyle>
            <a:lvl1pPr algn="r">
              <a:defRPr sz="1200"/>
            </a:lvl1pPr>
          </a:lstStyle>
          <a:p>
            <a:pPr>
              <a:defRPr/>
            </a:pPr>
            <a:fld id="{9394167F-19DD-4B9D-AD95-3B63D38E7312}" type="slidenum">
              <a:rPr lang="en-US"/>
              <a:pPr>
                <a:defRPr/>
              </a:pPr>
              <a:t>‹#›</a:t>
            </a:fld>
            <a:endParaRPr lang="en-US"/>
          </a:p>
        </p:txBody>
      </p:sp>
    </p:spTree>
    <p:extLst>
      <p:ext uri="{BB962C8B-B14F-4D97-AF65-F5344CB8AC3E}">
        <p14:creationId xmlns:p14="http://schemas.microsoft.com/office/powerpoint/2010/main" val="30382215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161062E-4F10-40BC-B1AC-58CCDF62CF0F}" type="slidenum">
              <a:rPr lang="en-US" smtClean="0"/>
              <a:pPr/>
              <a:t>1</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9898B91-9909-4E57-A666-A6568974D5A0}" type="slidenum">
              <a:rPr lang="en-US" smtClean="0"/>
              <a:pPr/>
              <a:t>10</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8CBB29C-C5FA-488E-A7C0-6631056041C5}" type="slidenum">
              <a:rPr lang="en-US" smtClean="0"/>
              <a:pPr/>
              <a:t>11</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9898B91-9909-4E57-A666-A6568974D5A0}" type="slidenum">
              <a:rPr lang="en-US" smtClean="0"/>
              <a:pPr/>
              <a:t>12</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F7845D3-DD90-4641-8D8F-6659D9AEE99A}" type="slidenum">
              <a:rPr lang="en-US" smtClean="0"/>
              <a:pPr/>
              <a:t>13</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41A18B23-E98B-4107-BB8D-909FC547F818}" type="slidenum">
              <a:rPr lang="en-US" smtClean="0"/>
              <a:pPr/>
              <a:t>14</a:t>
            </a:fld>
            <a:endParaRPr lang="en-US" smtClean="0"/>
          </a:p>
        </p:txBody>
      </p:sp>
      <p:sp>
        <p:nvSpPr>
          <p:cNvPr id="48131" name="Rectangle 2"/>
          <p:cNvSpPr>
            <a:spLocks noGrp="1" noRot="1" noChangeAspect="1" noChangeArrowheads="1" noTextEdit="1"/>
          </p:cNvSpPr>
          <p:nvPr>
            <p:ph type="sldImg"/>
          </p:nvPr>
        </p:nvSpPr>
        <p:spPr>
          <a:solidFill>
            <a:srgbClr val="FFFFFF"/>
          </a:solidFill>
          <a:ln/>
        </p:spPr>
      </p:sp>
      <p:sp>
        <p:nvSpPr>
          <p:cNvPr id="4813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2B24513A-CF22-486B-9391-8E74D91304F5}" type="slidenum">
              <a:rPr lang="en-US" smtClean="0"/>
              <a:pPr/>
              <a:t>15</a:t>
            </a:fld>
            <a:endParaRPr lang="en-US" smtClean="0"/>
          </a:p>
        </p:txBody>
      </p:sp>
      <p:sp>
        <p:nvSpPr>
          <p:cNvPr id="49155" name="Rectangle 2"/>
          <p:cNvSpPr>
            <a:spLocks noGrp="1" noRot="1" noChangeAspect="1" noChangeArrowheads="1" noTextEdit="1"/>
          </p:cNvSpPr>
          <p:nvPr>
            <p:ph type="sldImg"/>
          </p:nvPr>
        </p:nvSpPr>
        <p:spPr>
          <a:solidFill>
            <a:srgbClr val="FFFFFF"/>
          </a:solidFill>
          <a:ln/>
        </p:spPr>
      </p:sp>
      <p:sp>
        <p:nvSpPr>
          <p:cNvPr id="491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39D5764D-2765-480C-9F46-20C4656B17F7}" type="slidenum">
              <a:rPr lang="en-US" smtClean="0"/>
              <a:pPr/>
              <a:t>16</a:t>
            </a:fld>
            <a:endParaRPr lang="en-US" smtClean="0"/>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36FA557-1843-4707-9FCB-6CCB0A4DC64B}" type="slidenum">
              <a:rPr lang="en-US" smtClean="0"/>
              <a:pPr/>
              <a:t>17</a:t>
            </a:fld>
            <a:endParaRPr lang="en-US" smtClean="0"/>
          </a:p>
        </p:txBody>
      </p:sp>
      <p:sp>
        <p:nvSpPr>
          <p:cNvPr id="52227" name="Rectangle 2"/>
          <p:cNvSpPr>
            <a:spLocks noGrp="1" noRot="1" noChangeAspec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36FA557-1843-4707-9FCB-6CCB0A4DC64B}" type="slidenum">
              <a:rPr lang="en-US" smtClean="0"/>
              <a:pPr/>
              <a:t>18</a:t>
            </a:fld>
            <a:endParaRPr lang="en-US" smtClean="0"/>
          </a:p>
        </p:txBody>
      </p:sp>
      <p:sp>
        <p:nvSpPr>
          <p:cNvPr id="52227" name="Rectangle 2"/>
          <p:cNvSpPr>
            <a:spLocks noGrp="1" noRot="1" noChangeAspec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36FA557-1843-4707-9FCB-6CCB0A4DC64B}" type="slidenum">
              <a:rPr lang="en-US" smtClean="0"/>
              <a:pPr/>
              <a:t>19</a:t>
            </a:fld>
            <a:endParaRPr lang="en-US" smtClean="0"/>
          </a:p>
        </p:txBody>
      </p:sp>
      <p:sp>
        <p:nvSpPr>
          <p:cNvPr id="52227" name="Rectangle 2"/>
          <p:cNvSpPr>
            <a:spLocks noGrp="1" noRot="1" noChangeAspec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B9D4933-EA2A-4D1C-99F3-8FD5F36C8B4F}" type="slidenum">
              <a:rPr lang="en-US" smtClean="0"/>
              <a:pPr/>
              <a:t>2</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36FA557-1843-4707-9FCB-6CCB0A4DC64B}" type="slidenum">
              <a:rPr lang="en-US" smtClean="0"/>
              <a:pPr/>
              <a:t>21</a:t>
            </a:fld>
            <a:endParaRPr lang="en-US" smtClean="0"/>
          </a:p>
        </p:txBody>
      </p:sp>
      <p:sp>
        <p:nvSpPr>
          <p:cNvPr id="52227" name="Rectangle 2"/>
          <p:cNvSpPr>
            <a:spLocks noGrp="1" noRot="1" noChangeAspec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F7845D3-DD90-4641-8D8F-6659D9AEE99A}" type="slidenum">
              <a:rPr lang="en-US" smtClean="0"/>
              <a:pPr/>
              <a:t>3</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F7845D3-DD90-4641-8D8F-6659D9AEE99A}" type="slidenum">
              <a:rPr lang="en-US" smtClean="0"/>
              <a:pPr/>
              <a:t>4</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8CBB29C-C5FA-488E-A7C0-6631056041C5}" type="slidenum">
              <a:rPr lang="en-US" smtClean="0"/>
              <a:pPr/>
              <a:t>5</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8CBB29C-C5FA-488E-A7C0-6631056041C5}" type="slidenum">
              <a:rPr lang="en-US" smtClean="0"/>
              <a:pPr/>
              <a:t>6</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D22BEA7-1481-47A3-9523-4338DC1A7212}" type="slidenum">
              <a:rPr lang="en-US" smtClean="0"/>
              <a:pPr/>
              <a:t>7</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D22BEA7-1481-47A3-9523-4338DC1A7212}" type="slidenum">
              <a:rPr lang="en-US" smtClean="0"/>
              <a:pPr/>
              <a:t>8</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9898B91-9909-4E57-A666-A6568974D5A0}" type="slidenum">
              <a:rPr lang="en-US" smtClean="0"/>
              <a:pPr/>
              <a:t>9</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86000"/>
            <a:ext cx="7772400" cy="1143000"/>
          </a:xfrm>
        </p:spPr>
        <p:txBody>
          <a:bodyPr/>
          <a:lstStyle>
            <a:lvl1pPr>
              <a:defRPr sz="4400">
                <a:latin typeface="CG Times" pitchFamily="18" charset="0"/>
              </a:defRPr>
            </a:lvl1pPr>
          </a:lstStyle>
          <a:p>
            <a:r>
              <a:rPr lang="en-US"/>
              <a:t>Click to edit Master title style</a:t>
            </a:r>
          </a:p>
        </p:txBody>
      </p:sp>
      <p:sp>
        <p:nvSpPr>
          <p:cNvPr id="4099" name="Rectangle 3"/>
          <p:cNvSpPr>
            <a:spLocks noGrp="1" noChangeArrowheads="1"/>
          </p:cNvSpPr>
          <p:nvPr>
            <p:ph type="subTitle" idx="1"/>
          </p:nvPr>
        </p:nvSpPr>
        <p:spPr>
          <a:xfrm>
            <a:off x="2436813" y="3886200"/>
            <a:ext cx="4267200" cy="2057400"/>
          </a:xfrm>
          <a:effectLst>
            <a:outerShdw dist="35921" dir="2700000" algn="ctr" rotWithShape="0">
              <a:schemeClr val="bg2">
                <a:alpha val="99962"/>
              </a:schemeClr>
            </a:outerShdw>
          </a:effectLst>
        </p:spPr>
        <p:txBody>
          <a:bodyPr/>
          <a:lstStyle>
            <a:lvl1pPr marL="0" indent="0" algn="ctr">
              <a:buFont typeface="Monotype Sorts" pitchFamily="84" charset="2"/>
              <a:buNone/>
              <a:defRPr sz="2800">
                <a:latin typeface="CG Times" pitchFamily="18" charset="0"/>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88BF0CBF-CCAC-4DFB-BE68-4CFF8E64C0A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D0C62E-6BFB-47F1-B5AD-E636AF914DE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371600"/>
            <a:ext cx="1943100" cy="464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371600"/>
            <a:ext cx="5676900" cy="464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D56093-7B60-41F9-A1F1-5E53B8069BB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C822A6-AD0E-4D75-AED0-1035F01EF87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0A3512-1D8C-4B87-A1B9-3B2D381482D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514600"/>
            <a:ext cx="38100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514600"/>
            <a:ext cx="38100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E692387-D855-4EBF-8F04-B362A221F42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3E615C1-8273-41FA-AB3A-2F82C6AEA2C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19E485B-82D6-45DB-B306-E24CC32AED6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2926BBE-79AB-4423-A2AE-21C59A0B7F3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5C9B88-427F-4C40-8766-796665CB4E9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07A43E-1C50-405C-9BAF-29E411B1651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1371600"/>
            <a:ext cx="7772400" cy="1143000"/>
          </a:xfrm>
          <a:prstGeom prst="rect">
            <a:avLst/>
          </a:prstGeom>
          <a:noFill/>
          <a:ln w="9525">
            <a:noFill/>
            <a:miter lim="800000"/>
            <a:headEnd/>
            <a:tailEnd/>
          </a:ln>
          <a:effectLst>
            <a:outerShdw dist="35921" dir="2700000" algn="ctr" rotWithShape="0">
              <a:schemeClr val="bg2">
                <a:alpha val="99962"/>
              </a:schemeClr>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685800" y="2514600"/>
            <a:ext cx="7772400" cy="3505200"/>
          </a:xfrm>
          <a:prstGeom prst="rect">
            <a:avLst/>
          </a:prstGeom>
          <a:noFill/>
          <a:ln w="9525">
            <a:noFill/>
            <a:miter lim="800000"/>
            <a:headEnd/>
            <a:tailEnd/>
          </a:ln>
          <a:effectLst>
            <a:outerShdw dist="35921" dir="2700000" algn="ctr" rotWithShape="0">
              <a:srgbClr val="050505">
                <a:alpha val="99962"/>
              </a:srgbClr>
            </a:outerShdw>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Comic Sans MS" pitchFamily="66" charset="0"/>
              </a:defRPr>
            </a:lvl1pPr>
          </a:lstStyle>
          <a:p>
            <a:pPr>
              <a:defRPr/>
            </a:pPr>
            <a:endParaRPr lang="en-US"/>
          </a:p>
        </p:txBody>
      </p:sp>
      <p:sp>
        <p:nvSpPr>
          <p:cNvPr id="3077" name="Rectangle 5"/>
          <p:cNvSpPr>
            <a:spLocks noGrp="1" noChangeArrowheads="1"/>
          </p:cNvSpPr>
          <p:nvPr>
            <p:ph type="ftr" sz="quarter" idx="3"/>
          </p:nvPr>
        </p:nvSpPr>
        <p:spPr bwMode="auto">
          <a:xfrm>
            <a:off x="3124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Comic Sans MS" pitchFamily="66" charset="0"/>
              </a:defRPr>
            </a:lvl1pPr>
          </a:lstStyle>
          <a:p>
            <a:pPr>
              <a:defRPr/>
            </a:pPr>
            <a:endParaRPr lang="en-US"/>
          </a:p>
        </p:txBody>
      </p:sp>
      <p:sp>
        <p:nvSpPr>
          <p:cNvPr id="3078" name="Rectangle 6"/>
          <p:cNvSpPr>
            <a:spLocks noGrp="1" noChangeArrowheads="1"/>
          </p:cNvSpPr>
          <p:nvPr>
            <p:ph type="sldNum" sz="quarter" idx="4"/>
          </p:nvPr>
        </p:nvSpPr>
        <p:spPr bwMode="auto">
          <a:xfrm>
            <a:off x="7772400" y="6400800"/>
            <a:ext cx="1219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Comic Sans MS" pitchFamily="66" charset="0"/>
              </a:defRPr>
            </a:lvl1pPr>
          </a:lstStyle>
          <a:p>
            <a:pPr>
              <a:defRPr/>
            </a:pPr>
            <a:fld id="{33EAE7CB-2346-4EEA-B730-7EAF6C9EA1D4}" type="slidenum">
              <a:rPr lang="en-US"/>
              <a:pPr>
                <a:defRPr/>
              </a:pPr>
              <a:t>‹#›</a:t>
            </a:fld>
            <a:endParaRPr lang="en-US"/>
          </a:p>
        </p:txBody>
      </p:sp>
      <p:pic>
        <p:nvPicPr>
          <p:cNvPr id="1031" name="Picture 7"/>
          <p:cNvPicPr>
            <a:picLocks noChangeAspect="1" noChangeArrowheads="1"/>
          </p:cNvPicPr>
          <p:nvPr userDrawn="1"/>
        </p:nvPicPr>
        <p:blipFill>
          <a:blip r:embed="rId14" cstate="print"/>
          <a:srcRect/>
          <a:stretch>
            <a:fillRect/>
          </a:stretch>
        </p:blipFill>
        <p:spPr bwMode="auto">
          <a:xfrm>
            <a:off x="533400" y="76200"/>
            <a:ext cx="827088" cy="8382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68"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4000" b="1">
          <a:solidFill>
            <a:schemeClr val="folHlink"/>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chemeClr val="folHlink"/>
          </a:solidFill>
          <a:effectLst>
            <a:outerShdw blurRad="38100" dist="38100" dir="2700000" algn="tl">
              <a:srgbClr val="000000"/>
            </a:outerShdw>
          </a:effectLst>
          <a:latin typeface="Marker Felt" pitchFamily="84" charset="0"/>
          <a:ea typeface="ＭＳ Ｐゴシック" pitchFamily="84" charset="-128"/>
        </a:defRPr>
      </a:lvl2pPr>
      <a:lvl3pPr algn="ctr" rtl="0" eaLnBrk="0" fontAlgn="base" hangingPunct="0">
        <a:spcBef>
          <a:spcPct val="0"/>
        </a:spcBef>
        <a:spcAft>
          <a:spcPct val="0"/>
        </a:spcAft>
        <a:defRPr sz="4000" b="1">
          <a:solidFill>
            <a:schemeClr val="folHlink"/>
          </a:solidFill>
          <a:effectLst>
            <a:outerShdw blurRad="38100" dist="38100" dir="2700000" algn="tl">
              <a:srgbClr val="000000"/>
            </a:outerShdw>
          </a:effectLst>
          <a:latin typeface="Marker Felt" pitchFamily="84" charset="0"/>
          <a:ea typeface="ＭＳ Ｐゴシック" pitchFamily="84" charset="-128"/>
        </a:defRPr>
      </a:lvl3pPr>
      <a:lvl4pPr algn="ctr" rtl="0" eaLnBrk="0" fontAlgn="base" hangingPunct="0">
        <a:spcBef>
          <a:spcPct val="0"/>
        </a:spcBef>
        <a:spcAft>
          <a:spcPct val="0"/>
        </a:spcAft>
        <a:defRPr sz="4000" b="1">
          <a:solidFill>
            <a:schemeClr val="folHlink"/>
          </a:solidFill>
          <a:effectLst>
            <a:outerShdw blurRad="38100" dist="38100" dir="2700000" algn="tl">
              <a:srgbClr val="000000"/>
            </a:outerShdw>
          </a:effectLst>
          <a:latin typeface="Marker Felt" pitchFamily="84" charset="0"/>
          <a:ea typeface="ＭＳ Ｐゴシック" pitchFamily="84" charset="-128"/>
        </a:defRPr>
      </a:lvl4pPr>
      <a:lvl5pPr algn="ctr" rtl="0" eaLnBrk="0" fontAlgn="base" hangingPunct="0">
        <a:spcBef>
          <a:spcPct val="0"/>
        </a:spcBef>
        <a:spcAft>
          <a:spcPct val="0"/>
        </a:spcAft>
        <a:defRPr sz="4000" b="1">
          <a:solidFill>
            <a:schemeClr val="folHlink"/>
          </a:solidFill>
          <a:effectLst>
            <a:outerShdw blurRad="38100" dist="38100" dir="2700000" algn="tl">
              <a:srgbClr val="000000"/>
            </a:outerShdw>
          </a:effectLst>
          <a:latin typeface="Marker Felt" pitchFamily="84" charset="0"/>
          <a:ea typeface="ＭＳ Ｐゴシック" pitchFamily="84" charset="-128"/>
        </a:defRPr>
      </a:lvl5pPr>
      <a:lvl6pPr marL="457200" algn="ctr" rtl="0" fontAlgn="base">
        <a:spcBef>
          <a:spcPct val="0"/>
        </a:spcBef>
        <a:spcAft>
          <a:spcPct val="0"/>
        </a:spcAft>
        <a:defRPr sz="4000" b="1">
          <a:solidFill>
            <a:schemeClr val="folHlink"/>
          </a:solidFill>
          <a:effectLst>
            <a:outerShdw blurRad="38100" dist="38100" dir="2700000" algn="tl">
              <a:srgbClr val="000000"/>
            </a:outerShdw>
          </a:effectLst>
          <a:latin typeface="Marker Felt" pitchFamily="84" charset="0"/>
          <a:ea typeface="ＭＳ Ｐゴシック" pitchFamily="84" charset="-128"/>
        </a:defRPr>
      </a:lvl6pPr>
      <a:lvl7pPr marL="914400" algn="ctr" rtl="0" fontAlgn="base">
        <a:spcBef>
          <a:spcPct val="0"/>
        </a:spcBef>
        <a:spcAft>
          <a:spcPct val="0"/>
        </a:spcAft>
        <a:defRPr sz="4000" b="1">
          <a:solidFill>
            <a:schemeClr val="folHlink"/>
          </a:solidFill>
          <a:effectLst>
            <a:outerShdw blurRad="38100" dist="38100" dir="2700000" algn="tl">
              <a:srgbClr val="000000"/>
            </a:outerShdw>
          </a:effectLst>
          <a:latin typeface="Marker Felt" pitchFamily="84" charset="0"/>
          <a:ea typeface="ＭＳ Ｐゴシック" pitchFamily="84" charset="-128"/>
        </a:defRPr>
      </a:lvl7pPr>
      <a:lvl8pPr marL="1371600" algn="ctr" rtl="0" fontAlgn="base">
        <a:spcBef>
          <a:spcPct val="0"/>
        </a:spcBef>
        <a:spcAft>
          <a:spcPct val="0"/>
        </a:spcAft>
        <a:defRPr sz="4000" b="1">
          <a:solidFill>
            <a:schemeClr val="folHlink"/>
          </a:solidFill>
          <a:effectLst>
            <a:outerShdw blurRad="38100" dist="38100" dir="2700000" algn="tl">
              <a:srgbClr val="000000"/>
            </a:outerShdw>
          </a:effectLst>
          <a:latin typeface="Marker Felt" pitchFamily="84" charset="0"/>
          <a:ea typeface="ＭＳ Ｐゴシック" pitchFamily="84" charset="-128"/>
        </a:defRPr>
      </a:lvl8pPr>
      <a:lvl9pPr marL="1828800" algn="ctr" rtl="0" fontAlgn="base">
        <a:spcBef>
          <a:spcPct val="0"/>
        </a:spcBef>
        <a:spcAft>
          <a:spcPct val="0"/>
        </a:spcAft>
        <a:defRPr sz="4000" b="1">
          <a:solidFill>
            <a:schemeClr val="folHlink"/>
          </a:solidFill>
          <a:effectLst>
            <a:outerShdw blurRad="38100" dist="38100" dir="2700000" algn="tl">
              <a:srgbClr val="000000"/>
            </a:outerShdw>
          </a:effectLst>
          <a:latin typeface="Marker Felt" pitchFamily="84" charset="0"/>
          <a:ea typeface="ＭＳ Ｐゴシック" pitchFamily="84" charset="-128"/>
        </a:defRPr>
      </a:lvl9pPr>
    </p:titleStyle>
    <p:bodyStyle>
      <a:lvl1pPr marL="342900" indent="-342900" algn="l" rtl="0" eaLnBrk="0" fontAlgn="base" hangingPunct="0">
        <a:spcBef>
          <a:spcPct val="0"/>
        </a:spcBef>
        <a:spcAft>
          <a:spcPct val="0"/>
        </a:spcAft>
        <a:buClr>
          <a:srgbClr val="FFFF66"/>
        </a:buClr>
        <a:buSzPct val="75000"/>
        <a:buFont typeface="Monotype Sorts" pitchFamily="84" charset="2"/>
        <a:buChar char="/"/>
        <a:defRPr sz="3200">
          <a:solidFill>
            <a:schemeClr val="tx1"/>
          </a:solidFill>
          <a:latin typeface="+mn-lt"/>
          <a:ea typeface="+mn-ea"/>
          <a:cs typeface="+mn-cs"/>
        </a:defRPr>
      </a:lvl1pPr>
      <a:lvl2pPr marL="742950" indent="-285750" algn="l" rtl="0" eaLnBrk="0" fontAlgn="base" hangingPunct="0">
        <a:spcBef>
          <a:spcPct val="0"/>
        </a:spcBef>
        <a:spcAft>
          <a:spcPct val="0"/>
        </a:spcAft>
        <a:buClr>
          <a:srgbClr val="FF6666"/>
        </a:buClr>
        <a:buSzPct val="75000"/>
        <a:buFont typeface="Monotype Sorts" pitchFamily="84" charset="2"/>
        <a:buChar char="/"/>
        <a:defRPr sz="2800">
          <a:solidFill>
            <a:schemeClr val="tx1"/>
          </a:solidFill>
          <a:latin typeface="+mn-lt"/>
          <a:ea typeface="+mn-ea"/>
        </a:defRPr>
      </a:lvl2pPr>
      <a:lvl3pPr marL="1143000" indent="-228600" algn="l" rtl="0" eaLnBrk="0" fontAlgn="base" hangingPunct="0">
        <a:spcBef>
          <a:spcPct val="0"/>
        </a:spcBef>
        <a:spcAft>
          <a:spcPct val="0"/>
        </a:spcAft>
        <a:buClr>
          <a:srgbClr val="66CCFF"/>
        </a:buClr>
        <a:buSzPct val="75000"/>
        <a:buFont typeface="Monotype Sorts" pitchFamily="84" charset="2"/>
        <a:buChar char="/"/>
        <a:defRPr sz="2400">
          <a:solidFill>
            <a:schemeClr val="tx1"/>
          </a:solidFill>
          <a:latin typeface="+mn-lt"/>
          <a:ea typeface="+mn-ea"/>
        </a:defRPr>
      </a:lvl3pPr>
      <a:lvl4pPr marL="1600200" indent="-228600" algn="l" rtl="0" eaLnBrk="0" fontAlgn="base" hangingPunct="0">
        <a:spcBef>
          <a:spcPct val="0"/>
        </a:spcBef>
        <a:spcAft>
          <a:spcPct val="0"/>
        </a:spcAft>
        <a:buClr>
          <a:srgbClr val="80FF00"/>
        </a:buClr>
        <a:buSzPct val="75000"/>
        <a:buFont typeface="Monotype Sorts" pitchFamily="84" charset="2"/>
        <a:buChar char="/"/>
        <a:defRPr sz="2000">
          <a:solidFill>
            <a:schemeClr val="tx1"/>
          </a:solidFill>
          <a:latin typeface="+mn-lt"/>
          <a:ea typeface="+mn-ea"/>
        </a:defRPr>
      </a:lvl4pPr>
      <a:lvl5pPr marL="2057400" indent="-228600" algn="l" rtl="0" eaLnBrk="0" fontAlgn="base" hangingPunct="0">
        <a:spcBef>
          <a:spcPct val="0"/>
        </a:spcBef>
        <a:spcAft>
          <a:spcPct val="0"/>
        </a:spcAft>
        <a:buClr>
          <a:srgbClr val="FFCC66"/>
        </a:buClr>
        <a:buSzPct val="75000"/>
        <a:buFont typeface="Monotype Sorts" pitchFamily="84" charset="2"/>
        <a:defRPr sz="2000">
          <a:solidFill>
            <a:srgbClr val="050505"/>
          </a:solidFill>
          <a:latin typeface="+mn-lt"/>
          <a:ea typeface="+mn-ea"/>
        </a:defRPr>
      </a:lvl5pPr>
      <a:lvl6pPr marL="2514600" indent="-228600" algn="l" rtl="0" fontAlgn="base">
        <a:spcBef>
          <a:spcPct val="0"/>
        </a:spcBef>
        <a:spcAft>
          <a:spcPct val="0"/>
        </a:spcAft>
        <a:buClr>
          <a:srgbClr val="FFCC66"/>
        </a:buClr>
        <a:buSzPct val="75000"/>
        <a:buFont typeface="Monotype Sorts" pitchFamily="84" charset="2"/>
        <a:defRPr sz="2000">
          <a:solidFill>
            <a:srgbClr val="050505"/>
          </a:solidFill>
          <a:latin typeface="+mn-lt"/>
          <a:ea typeface="+mn-ea"/>
        </a:defRPr>
      </a:lvl6pPr>
      <a:lvl7pPr marL="2971800" indent="-228600" algn="l" rtl="0" fontAlgn="base">
        <a:spcBef>
          <a:spcPct val="0"/>
        </a:spcBef>
        <a:spcAft>
          <a:spcPct val="0"/>
        </a:spcAft>
        <a:buClr>
          <a:srgbClr val="FFCC66"/>
        </a:buClr>
        <a:buSzPct val="75000"/>
        <a:buFont typeface="Monotype Sorts" pitchFamily="84" charset="2"/>
        <a:defRPr sz="2000">
          <a:solidFill>
            <a:srgbClr val="050505"/>
          </a:solidFill>
          <a:latin typeface="+mn-lt"/>
          <a:ea typeface="+mn-ea"/>
        </a:defRPr>
      </a:lvl7pPr>
      <a:lvl8pPr marL="3429000" indent="-228600" algn="l" rtl="0" fontAlgn="base">
        <a:spcBef>
          <a:spcPct val="0"/>
        </a:spcBef>
        <a:spcAft>
          <a:spcPct val="0"/>
        </a:spcAft>
        <a:buClr>
          <a:srgbClr val="FFCC66"/>
        </a:buClr>
        <a:buSzPct val="75000"/>
        <a:buFont typeface="Monotype Sorts" pitchFamily="84" charset="2"/>
        <a:defRPr sz="2000">
          <a:solidFill>
            <a:srgbClr val="050505"/>
          </a:solidFill>
          <a:latin typeface="+mn-lt"/>
          <a:ea typeface="+mn-ea"/>
        </a:defRPr>
      </a:lvl8pPr>
      <a:lvl9pPr marL="3886200" indent="-228600" algn="l" rtl="0" fontAlgn="base">
        <a:spcBef>
          <a:spcPct val="0"/>
        </a:spcBef>
        <a:spcAft>
          <a:spcPct val="0"/>
        </a:spcAft>
        <a:buClr>
          <a:srgbClr val="FFCC66"/>
        </a:buClr>
        <a:buSzPct val="75000"/>
        <a:buFont typeface="Monotype Sorts" pitchFamily="84" charset="2"/>
        <a:defRPr sz="2000">
          <a:solidFill>
            <a:srgbClr val="050505"/>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3124200"/>
            <a:ext cx="7772400" cy="1143000"/>
          </a:xfrm>
          <a:effectLst>
            <a:outerShdw dist="35921" dir="2700000" algn="ctr" rotWithShape="0">
              <a:srgbClr val="000000">
                <a:alpha val="99962"/>
              </a:srgbClr>
            </a:outerShdw>
          </a:effectLst>
        </p:spPr>
        <p:txBody>
          <a:bodyPr/>
          <a:lstStyle/>
          <a:p>
            <a:pPr eaLnBrk="1" hangingPunct="1">
              <a:defRPr/>
            </a:pPr>
            <a:r>
              <a:rPr lang="en-US" sz="6000" dirty="0" smtClean="0"/>
              <a:t>Community </a:t>
            </a:r>
            <a:br>
              <a:rPr lang="en-US" sz="6000" dirty="0" smtClean="0"/>
            </a:br>
            <a:r>
              <a:rPr lang="en-US" sz="6000" dirty="0" smtClean="0"/>
              <a:t>Budget Forum</a:t>
            </a:r>
            <a:endParaRPr lang="en-US" dirty="0" smtClean="0"/>
          </a:p>
        </p:txBody>
      </p:sp>
      <p:sp>
        <p:nvSpPr>
          <p:cNvPr id="2051" name="Rectangle 3"/>
          <p:cNvSpPr>
            <a:spLocks noGrp="1" noChangeArrowheads="1"/>
          </p:cNvSpPr>
          <p:nvPr>
            <p:ph type="subTitle" idx="1"/>
          </p:nvPr>
        </p:nvSpPr>
        <p:spPr>
          <a:xfrm>
            <a:off x="2362200" y="4648200"/>
            <a:ext cx="4267200" cy="533400"/>
          </a:xfrm>
          <a:effectLst>
            <a:outerShdw dist="28398" dir="1593903" algn="ctr" rotWithShape="0">
              <a:srgbClr val="050505">
                <a:alpha val="99962"/>
              </a:srgbClr>
            </a:outerShdw>
          </a:effectLst>
        </p:spPr>
        <p:txBody>
          <a:bodyPr/>
          <a:lstStyle/>
          <a:p>
            <a:pPr eaLnBrk="1" hangingPunct="1">
              <a:defRPr/>
            </a:pPr>
            <a:r>
              <a:rPr lang="en-US" dirty="0" smtClean="0">
                <a:effectLst>
                  <a:outerShdw blurRad="38100" dist="38100" dir="2700000" algn="tl">
                    <a:srgbClr val="000000">
                      <a:alpha val="43137"/>
                    </a:srgbClr>
                  </a:outerShdw>
                </a:effectLst>
              </a:rPr>
              <a:t>March 15, 2018</a:t>
            </a:r>
          </a:p>
          <a:p>
            <a:pPr eaLnBrk="1" hangingPunct="1">
              <a:defRPr/>
            </a:pPr>
            <a:endParaRPr lang="en-US" dirty="0" smtClean="0">
              <a:effectLst>
                <a:outerShdw blurRad="38100" dist="38100" dir="2700000" algn="tl">
                  <a:srgbClr val="000000">
                    <a:alpha val="43137"/>
                  </a:srgbClr>
                </a:outerShdw>
              </a:effectLst>
            </a:endParaRPr>
          </a:p>
          <a:p>
            <a:pPr eaLnBrk="1" hangingPunct="1">
              <a:defRPr/>
            </a:pPr>
            <a:endParaRPr lang="en-US" dirty="0" smtClean="0">
              <a:effectLst>
                <a:outerShdw blurRad="38100" dist="38100" dir="2700000" algn="tl">
                  <a:srgbClr val="000000">
                    <a:alpha val="43137"/>
                  </a:srgbClr>
                </a:outerShdw>
              </a:effectLst>
            </a:endParaRPr>
          </a:p>
        </p:txBody>
      </p:sp>
      <p:sp>
        <p:nvSpPr>
          <p:cNvPr id="2052" name="Rectangle 4"/>
          <p:cNvSpPr>
            <a:spLocks noChangeArrowheads="1"/>
          </p:cNvSpPr>
          <p:nvPr/>
        </p:nvSpPr>
        <p:spPr bwMode="auto">
          <a:xfrm>
            <a:off x="457200" y="1524000"/>
            <a:ext cx="8229600" cy="914400"/>
          </a:xfrm>
          <a:prstGeom prst="rect">
            <a:avLst/>
          </a:prstGeom>
          <a:noFill/>
          <a:ln w="9525">
            <a:noFill/>
            <a:miter lim="800000"/>
            <a:headEnd/>
            <a:tailEnd/>
          </a:ln>
          <a:effectLst>
            <a:outerShdw dist="35921" dir="2700000" algn="ctr" rotWithShape="0">
              <a:srgbClr val="050505">
                <a:alpha val="99962"/>
              </a:srgbClr>
            </a:outerShdw>
          </a:effectLst>
        </p:spPr>
        <p:txBody>
          <a:bodyPr anchor="ctr"/>
          <a:lstStyle/>
          <a:p>
            <a:pPr algn="ctr" eaLnBrk="1" hangingPunct="1">
              <a:defRPr/>
            </a:pPr>
            <a:r>
              <a:rPr lang="en-US" sz="3600" b="1">
                <a:solidFill>
                  <a:schemeClr val="folHlink"/>
                </a:solidFill>
                <a:effectLst>
                  <a:outerShdw blurRad="38100" dist="38100" dir="2700000" algn="tl">
                    <a:srgbClr val="000000"/>
                  </a:outerShdw>
                </a:effectLst>
                <a:latin typeface="CG Times" pitchFamily="18" charset="0"/>
              </a:rPr>
              <a:t>Rush-Henrietta Central School District </a:t>
            </a:r>
            <a:endParaRPr lang="en-US" sz="4400" b="1">
              <a:solidFill>
                <a:schemeClr val="folHlink"/>
              </a:solidFill>
              <a:effectLst>
                <a:outerShdw blurRad="38100" dist="38100" dir="2700000" algn="tl">
                  <a:srgbClr val="000000"/>
                </a:outerShdw>
              </a:effectLst>
              <a:latin typeface="CG Times" pitchFamily="18" charset="0"/>
            </a:endParaRPr>
          </a:p>
        </p:txBody>
      </p:sp>
      <p:cxnSp>
        <p:nvCxnSpPr>
          <p:cNvPr id="3077" name="AutoShape 6"/>
          <p:cNvCxnSpPr>
            <a:cxnSpLocks noChangeShapeType="1"/>
            <a:stCxn id="2052" idx="1"/>
            <a:endCxn id="2052" idx="1"/>
          </p:cNvCxnSpPr>
          <p:nvPr/>
        </p:nvCxnSpPr>
        <p:spPr bwMode="auto">
          <a:xfrm>
            <a:off x="457200" y="1981200"/>
            <a:ext cx="0" cy="0"/>
          </a:xfrm>
          <a:prstGeom prst="straightConnector1">
            <a:avLst/>
          </a:prstGeom>
          <a:noFill/>
          <a:ln w="9525">
            <a:solidFill>
              <a:schemeClr val="tx1"/>
            </a:solidFill>
            <a:round/>
            <a:headEnd/>
            <a:tailEnd/>
          </a:ln>
        </p:spPr>
      </p:cxnSp>
      <p:sp>
        <p:nvSpPr>
          <p:cNvPr id="2055" name="Line 7"/>
          <p:cNvSpPr>
            <a:spLocks noChangeShapeType="1"/>
          </p:cNvSpPr>
          <p:nvPr/>
        </p:nvSpPr>
        <p:spPr bwMode="auto">
          <a:xfrm>
            <a:off x="609600" y="2590800"/>
            <a:ext cx="7924800" cy="0"/>
          </a:xfrm>
          <a:prstGeom prst="line">
            <a:avLst/>
          </a:prstGeom>
          <a:noFill/>
          <a:ln w="152400" cmpd="tri">
            <a:solidFill>
              <a:schemeClr val="folHlink"/>
            </a:solidFill>
            <a:round/>
            <a:headEnd/>
            <a:tailEnd/>
          </a:ln>
          <a:effectLst>
            <a:outerShdw dist="35921" dir="2700000" algn="ctr" rotWithShape="0">
              <a:srgbClr val="050505"/>
            </a:outerShdw>
          </a:effectLst>
        </p:spPr>
        <p:txBody>
          <a:bodyPr wrap="none" anchor="ctr"/>
          <a:lstStyle/>
          <a:p>
            <a:pPr>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0" y="1371600"/>
            <a:ext cx="7696200" cy="838200"/>
          </a:xfrm>
          <a:effectLst>
            <a:outerShdw dist="35921" dir="2700000" algn="ctr" rotWithShape="0">
              <a:srgbClr val="050505">
                <a:alpha val="99962"/>
              </a:srgbClr>
            </a:outerShdw>
          </a:effectLst>
        </p:spPr>
        <p:txBody>
          <a:bodyPr/>
          <a:lstStyle/>
          <a:p>
            <a:pPr eaLnBrk="1" hangingPunct="1">
              <a:defRPr/>
            </a:pPr>
            <a:r>
              <a:rPr lang="en-US" dirty="0" smtClean="0">
                <a:latin typeface="CG Times" pitchFamily="18" charset="0"/>
              </a:rPr>
              <a:t>Revenue Projections</a:t>
            </a:r>
          </a:p>
        </p:txBody>
      </p:sp>
      <p:sp>
        <p:nvSpPr>
          <p:cNvPr id="7171" name="Rectangle 3"/>
          <p:cNvSpPr>
            <a:spLocks noGrp="1" noChangeArrowheads="1"/>
          </p:cNvSpPr>
          <p:nvPr>
            <p:ph type="body" idx="1"/>
          </p:nvPr>
        </p:nvSpPr>
        <p:spPr bwMode="auto">
          <a:xfrm>
            <a:off x="1295400" y="2362200"/>
            <a:ext cx="7543800" cy="2819400"/>
          </a:xfrm>
          <a:effectLst>
            <a:outerShdw dist="28398" dir="1593903" algn="ctr" rotWithShape="0">
              <a:srgbClr val="050505">
                <a:alpha val="99962"/>
              </a:srgbClr>
            </a:outerShdw>
          </a:effectLst>
        </p:spPr>
        <p:txBody>
          <a:bodyPr/>
          <a:lstStyle/>
          <a:p>
            <a:pPr marL="236538" lvl="2" indent="-6350" eaLnBrk="1" hangingPunct="1">
              <a:lnSpc>
                <a:spcPct val="90000"/>
              </a:lnSpc>
              <a:buFont typeface="Monotype Sorts" pitchFamily="84" charset="2"/>
              <a:buNone/>
              <a:tabLst>
                <a:tab pos="3773488" algn="l"/>
                <a:tab pos="5948363" algn="l"/>
                <a:tab pos="6634163" algn="l"/>
              </a:tabLst>
              <a:defRPr/>
            </a:pPr>
            <a:endParaRPr lang="en-US" sz="800" dirty="0" smtClean="0">
              <a:latin typeface="CG Times" pitchFamily="18" charset="0"/>
            </a:endParaRPr>
          </a:p>
          <a:p>
            <a:pPr marL="738188" lvl="3" indent="-342900" eaLnBrk="1" hangingPunct="1">
              <a:lnSpc>
                <a:spcPct val="90000"/>
              </a:lnSpc>
              <a:buClrTx/>
              <a:buFont typeface="Wingdings" pitchFamily="2" charset="2"/>
              <a:buChar char="ü"/>
              <a:tabLst>
                <a:tab pos="3773488" algn="l"/>
                <a:tab pos="4972050" algn="l"/>
                <a:tab pos="6634163" algn="l"/>
              </a:tabLst>
              <a:defRPr/>
            </a:pPr>
            <a:r>
              <a:rPr lang="en-US" sz="2400" b="1" dirty="0" smtClean="0">
                <a:effectLst>
                  <a:outerShdw blurRad="38100" dist="38100" dir="2700000" algn="tl">
                    <a:srgbClr val="000000">
                      <a:alpha val="43137"/>
                    </a:srgbClr>
                  </a:outerShdw>
                </a:effectLst>
                <a:latin typeface="CG Times" pitchFamily="18" charset="0"/>
              </a:rPr>
              <a:t>Property Taxes	+ 2.65M	 (+ 3.53%)</a:t>
            </a:r>
          </a:p>
          <a:p>
            <a:pPr marL="395288" lvl="3" indent="0" eaLnBrk="1" hangingPunct="1">
              <a:lnSpc>
                <a:spcPts val="880"/>
              </a:lnSpc>
              <a:buClrTx/>
              <a:buNone/>
              <a:tabLst>
                <a:tab pos="3773488" algn="l"/>
                <a:tab pos="4972050" algn="l"/>
                <a:tab pos="6634163" algn="l"/>
              </a:tabLst>
              <a:defRPr/>
            </a:pPr>
            <a:endParaRPr lang="en-US" sz="2400" b="1" dirty="0" smtClean="0">
              <a:effectLst>
                <a:outerShdw blurRad="38100" dist="38100" dir="2700000" algn="tl">
                  <a:srgbClr val="000000">
                    <a:alpha val="43137"/>
                  </a:srgbClr>
                </a:outerShdw>
              </a:effectLst>
              <a:latin typeface="CG Times" pitchFamily="18" charset="0"/>
            </a:endParaRPr>
          </a:p>
          <a:p>
            <a:pPr marL="738188" lvl="3" indent="-342900" eaLnBrk="1" hangingPunct="1">
              <a:lnSpc>
                <a:spcPct val="90000"/>
              </a:lnSpc>
              <a:buClrTx/>
              <a:buFont typeface="Wingdings" pitchFamily="2" charset="2"/>
              <a:buChar char="ü"/>
              <a:tabLst>
                <a:tab pos="3773488" algn="l"/>
                <a:tab pos="4972050" algn="l"/>
                <a:tab pos="6634163" algn="l"/>
              </a:tabLst>
              <a:defRPr/>
            </a:pPr>
            <a:r>
              <a:rPr lang="en-US" sz="2400" b="1" dirty="0" smtClean="0">
                <a:effectLst>
                  <a:outerShdw blurRad="38100" dist="38100" dir="2700000" algn="tl">
                    <a:srgbClr val="000000">
                      <a:alpha val="43137"/>
                    </a:srgbClr>
                  </a:outerShdw>
                </a:effectLst>
                <a:latin typeface="CG Times" pitchFamily="18" charset="0"/>
              </a:rPr>
              <a:t>PILOTs	-    .40M   (-  8.6%)</a:t>
            </a:r>
          </a:p>
          <a:p>
            <a:pPr marL="738188" lvl="3" indent="-342900" eaLnBrk="1" hangingPunct="1">
              <a:lnSpc>
                <a:spcPct val="90000"/>
              </a:lnSpc>
              <a:buClrTx/>
              <a:buFont typeface="Wingdings" pitchFamily="2" charset="2"/>
              <a:buChar char="ü"/>
              <a:tabLst>
                <a:tab pos="3773488" algn="l"/>
                <a:tab pos="4972050" algn="l"/>
                <a:tab pos="6634163" algn="l"/>
              </a:tabLst>
              <a:defRPr/>
            </a:pPr>
            <a:endParaRPr lang="en-US" sz="1000" b="1" dirty="0">
              <a:effectLst>
                <a:outerShdw blurRad="38100" dist="38100" dir="2700000" algn="tl">
                  <a:srgbClr val="000000">
                    <a:alpha val="43137"/>
                  </a:srgbClr>
                </a:outerShdw>
              </a:effectLst>
              <a:latin typeface="CG Times" pitchFamily="18" charset="0"/>
            </a:endParaRPr>
          </a:p>
          <a:p>
            <a:pPr marL="738188" lvl="3" indent="-342900" eaLnBrk="1" hangingPunct="1">
              <a:lnSpc>
                <a:spcPct val="90000"/>
              </a:lnSpc>
              <a:buClrTx/>
              <a:buFont typeface="Wingdings" pitchFamily="2" charset="2"/>
              <a:buChar char="ü"/>
              <a:tabLst>
                <a:tab pos="3773488" algn="l"/>
                <a:tab pos="4972050" algn="l"/>
                <a:tab pos="6634163" algn="l"/>
              </a:tabLst>
              <a:defRPr/>
            </a:pPr>
            <a:r>
              <a:rPr lang="en-US" sz="2400" b="1" dirty="0" smtClean="0">
                <a:effectLst>
                  <a:outerShdw blurRad="38100" dist="38100" dir="2700000" algn="tl">
                    <a:srgbClr val="000000">
                      <a:alpha val="43137"/>
                    </a:srgbClr>
                  </a:outerShdw>
                </a:effectLst>
                <a:latin typeface="CG Times" pitchFamily="18" charset="0"/>
              </a:rPr>
              <a:t>State Aid:	-  0.35M	 (-  1.0%) </a:t>
            </a:r>
          </a:p>
          <a:p>
            <a:pPr marL="395288" lvl="3" indent="0" eaLnBrk="1" hangingPunct="1">
              <a:lnSpc>
                <a:spcPct val="90000"/>
              </a:lnSpc>
              <a:buClrTx/>
              <a:buNone/>
              <a:tabLst>
                <a:tab pos="3773488" algn="l"/>
                <a:tab pos="4972050" algn="l"/>
                <a:tab pos="6634163" algn="l"/>
              </a:tabLst>
              <a:defRPr/>
            </a:pPr>
            <a:endParaRPr lang="en-US" sz="1000" b="1" dirty="0">
              <a:effectLst>
                <a:outerShdw blurRad="38100" dist="38100" dir="2700000" algn="tl">
                  <a:srgbClr val="000000">
                    <a:alpha val="43137"/>
                  </a:srgbClr>
                </a:outerShdw>
              </a:effectLst>
              <a:latin typeface="CG Times" pitchFamily="18" charset="0"/>
            </a:endParaRPr>
          </a:p>
          <a:p>
            <a:pPr marL="738188" lvl="3" indent="-342900" eaLnBrk="1" hangingPunct="1">
              <a:lnSpc>
                <a:spcPct val="90000"/>
              </a:lnSpc>
              <a:buClrTx/>
              <a:buFont typeface="Wingdings" pitchFamily="2" charset="2"/>
              <a:buChar char="ü"/>
              <a:tabLst>
                <a:tab pos="3773488" algn="l"/>
                <a:tab pos="4972050" algn="l"/>
                <a:tab pos="6634163" algn="l"/>
              </a:tabLst>
              <a:defRPr/>
            </a:pPr>
            <a:r>
              <a:rPr lang="en-US" sz="2400" b="1" dirty="0" smtClean="0">
                <a:effectLst>
                  <a:outerShdw blurRad="38100" dist="38100" dir="2700000" algn="tl">
                    <a:srgbClr val="000000">
                      <a:alpha val="43137"/>
                    </a:srgbClr>
                  </a:outerShdw>
                </a:effectLst>
                <a:latin typeface="CG Times" pitchFamily="18" charset="0"/>
              </a:rPr>
              <a:t>Sales Taxes	+ 0.05M	 (+  1.0%)		</a:t>
            </a:r>
            <a:endParaRPr lang="en-US" sz="1000" b="1" dirty="0" smtClean="0">
              <a:effectLst>
                <a:outerShdw blurRad="38100" dist="38100" dir="2700000" algn="tl">
                  <a:srgbClr val="000000">
                    <a:alpha val="43137"/>
                  </a:srgbClr>
                </a:outerShdw>
              </a:effectLst>
              <a:latin typeface="CG Times" pitchFamily="18" charset="0"/>
            </a:endParaRPr>
          </a:p>
          <a:p>
            <a:pPr marL="633413" lvl="3" indent="-238125" eaLnBrk="1" hangingPunct="1">
              <a:lnSpc>
                <a:spcPct val="90000"/>
              </a:lnSpc>
              <a:buFont typeface="Monotype Sorts" pitchFamily="84" charset="2"/>
              <a:buNone/>
              <a:tabLst>
                <a:tab pos="3773488" algn="l"/>
                <a:tab pos="5948363" algn="l"/>
                <a:tab pos="6634163" algn="l"/>
              </a:tabLst>
              <a:defRPr/>
            </a:pPr>
            <a:endParaRPr lang="en-US" sz="1000" b="1" dirty="0" smtClean="0">
              <a:effectLst>
                <a:outerShdw blurRad="38100" dist="38100" dir="2700000" algn="tl">
                  <a:srgbClr val="000000">
                    <a:alpha val="43137"/>
                  </a:srgbClr>
                </a:outerShdw>
              </a:effectLst>
              <a:latin typeface="CG Times" pitchFamily="18" charset="0"/>
            </a:endParaRPr>
          </a:p>
          <a:p>
            <a:pPr marL="742950" lvl="3" indent="-347663" eaLnBrk="1" hangingPunct="1">
              <a:lnSpc>
                <a:spcPct val="90000"/>
              </a:lnSpc>
              <a:buClrTx/>
              <a:buFont typeface="Wingdings" pitchFamily="2" charset="2"/>
              <a:buChar char="ü"/>
              <a:tabLst>
                <a:tab pos="3773488" algn="l"/>
                <a:tab pos="4972050" algn="l"/>
                <a:tab pos="6634163" algn="l"/>
              </a:tabLst>
              <a:defRPr/>
            </a:pPr>
            <a:r>
              <a:rPr lang="en-US" sz="2400" b="1" dirty="0">
                <a:effectLst>
                  <a:outerShdw blurRad="38100" dist="38100" dir="2700000" algn="tl">
                    <a:srgbClr val="000000">
                      <a:alpha val="43137"/>
                    </a:srgbClr>
                  </a:outerShdw>
                </a:effectLst>
                <a:latin typeface="CG Times" pitchFamily="18" charset="0"/>
              </a:rPr>
              <a:t>Other </a:t>
            </a:r>
            <a:r>
              <a:rPr lang="en-US" sz="2400" b="1" dirty="0" smtClean="0">
                <a:effectLst>
                  <a:outerShdw blurRad="38100" dist="38100" dir="2700000" algn="tl">
                    <a:srgbClr val="000000">
                      <a:alpha val="43137"/>
                    </a:srgbClr>
                  </a:outerShdw>
                </a:effectLst>
                <a:latin typeface="CG Times" pitchFamily="18" charset="0"/>
              </a:rPr>
              <a:t>Revenue</a:t>
            </a:r>
            <a:r>
              <a:rPr lang="en-US" sz="2400" b="1" dirty="0">
                <a:effectLst>
                  <a:outerShdw blurRad="38100" dist="38100" dir="2700000" algn="tl">
                    <a:srgbClr val="000000">
                      <a:alpha val="43137"/>
                    </a:srgbClr>
                  </a:outerShdw>
                </a:effectLst>
                <a:latin typeface="CG Times" pitchFamily="18" charset="0"/>
              </a:rPr>
              <a:t>	</a:t>
            </a:r>
            <a:r>
              <a:rPr lang="en-US" sz="2400" b="1" dirty="0" smtClean="0">
                <a:effectLst>
                  <a:outerShdw blurRad="38100" dist="38100" dir="2700000" algn="tl">
                    <a:srgbClr val="000000">
                      <a:alpha val="43137"/>
                    </a:srgbClr>
                  </a:outerShdw>
                </a:effectLst>
                <a:latin typeface="CG Times" pitchFamily="18" charset="0"/>
              </a:rPr>
              <a:t>-  0.58M</a:t>
            </a:r>
            <a:r>
              <a:rPr lang="en-US" sz="2400" b="1" dirty="0">
                <a:effectLst>
                  <a:outerShdw blurRad="38100" dist="38100" dir="2700000" algn="tl">
                    <a:srgbClr val="000000">
                      <a:alpha val="43137"/>
                    </a:srgbClr>
                  </a:outerShdw>
                </a:effectLst>
                <a:latin typeface="CG Times" pitchFamily="18" charset="0"/>
              </a:rPr>
              <a:t>	</a:t>
            </a:r>
            <a:r>
              <a:rPr lang="en-US" sz="2400" b="1" dirty="0" smtClean="0">
                <a:effectLst>
                  <a:outerShdw blurRad="38100" dist="38100" dir="2700000" algn="tl">
                    <a:srgbClr val="000000">
                      <a:alpha val="43137"/>
                    </a:srgbClr>
                  </a:outerShdw>
                </a:effectLst>
                <a:latin typeface="CG Times" pitchFamily="18" charset="0"/>
              </a:rPr>
              <a:t> (- 23.3%)</a:t>
            </a:r>
          </a:p>
          <a:p>
            <a:pPr marL="395287" lvl="3" indent="0" eaLnBrk="1" hangingPunct="1">
              <a:lnSpc>
                <a:spcPct val="90000"/>
              </a:lnSpc>
              <a:buClrTx/>
              <a:buNone/>
              <a:tabLst>
                <a:tab pos="3773488" algn="l"/>
                <a:tab pos="4972050" algn="l"/>
                <a:tab pos="6634163" algn="l"/>
              </a:tabLst>
              <a:defRPr/>
            </a:pPr>
            <a:endParaRPr lang="en-US" sz="1200" b="1" dirty="0">
              <a:effectLst>
                <a:outerShdw blurRad="38100" dist="38100" dir="2700000" algn="tl">
                  <a:srgbClr val="000000">
                    <a:alpha val="43137"/>
                  </a:srgbClr>
                </a:outerShdw>
              </a:effectLst>
              <a:latin typeface="CG Times" pitchFamily="18" charset="0"/>
            </a:endParaRPr>
          </a:p>
          <a:p>
            <a:pPr marL="395287" lvl="3" indent="0" eaLnBrk="1" hangingPunct="1">
              <a:lnSpc>
                <a:spcPct val="90000"/>
              </a:lnSpc>
              <a:buClrTx/>
              <a:buNone/>
              <a:tabLst>
                <a:tab pos="3773488" algn="l"/>
                <a:tab pos="4972050" algn="l"/>
                <a:tab pos="6634163" algn="l"/>
              </a:tabLst>
              <a:defRPr/>
            </a:pPr>
            <a:endParaRPr lang="en-US" sz="1000" b="1" u="sng" dirty="0" smtClean="0">
              <a:effectLst>
                <a:outerShdw blurRad="38100" dist="38100" dir="2700000" algn="tl">
                  <a:srgbClr val="000000">
                    <a:alpha val="43137"/>
                  </a:srgbClr>
                </a:outerShdw>
              </a:effectLst>
              <a:latin typeface="CG Times" pitchFamily="18" charset="0"/>
            </a:endParaRPr>
          </a:p>
          <a:p>
            <a:pPr marL="633413" lvl="3" indent="-238125" eaLnBrk="1" hangingPunct="1">
              <a:lnSpc>
                <a:spcPct val="90000"/>
              </a:lnSpc>
              <a:buFont typeface="Monotype Sorts" pitchFamily="84" charset="2"/>
              <a:buNone/>
              <a:tabLst>
                <a:tab pos="3773488" algn="l"/>
                <a:tab pos="4972050" algn="l"/>
              </a:tabLst>
              <a:defRPr/>
            </a:pPr>
            <a:r>
              <a:rPr lang="en-US" sz="2400" dirty="0" smtClean="0">
                <a:latin typeface="CG Times" pitchFamily="18" charset="0"/>
              </a:rPr>
              <a:t>		</a:t>
            </a:r>
            <a:endParaRPr lang="en-US" dirty="0" smtClean="0">
              <a:latin typeface="CG Times" pitchFamily="18" charset="0"/>
            </a:endParaRPr>
          </a:p>
        </p:txBody>
      </p:sp>
    </p:spTree>
    <p:extLst>
      <p:ext uri="{BB962C8B-B14F-4D97-AF65-F5344CB8AC3E}">
        <p14:creationId xmlns:p14="http://schemas.microsoft.com/office/powerpoint/2010/main" val="1576551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219200"/>
            <a:ext cx="7772400" cy="1143000"/>
          </a:xfrm>
          <a:effectLst>
            <a:outerShdw dist="35921" dir="2700000" algn="ctr" rotWithShape="0">
              <a:srgbClr val="050505">
                <a:alpha val="99962"/>
              </a:srgbClr>
            </a:outerShdw>
          </a:effectLst>
        </p:spPr>
        <p:txBody>
          <a:bodyPr/>
          <a:lstStyle/>
          <a:p>
            <a:pPr eaLnBrk="1" hangingPunct="1">
              <a:defRPr/>
            </a:pPr>
            <a:r>
              <a:rPr lang="en-US" sz="3200" dirty="0" smtClean="0">
                <a:latin typeface="CG Times" pitchFamily="18" charset="0"/>
              </a:rPr>
              <a:t>Budget Reductions</a:t>
            </a:r>
            <a:endParaRPr lang="en-US" sz="2400" dirty="0" smtClean="0">
              <a:solidFill>
                <a:schemeClr val="tx1"/>
              </a:solidFill>
              <a:latin typeface="CG Times" pitchFamily="18" charset="0"/>
            </a:endParaRPr>
          </a:p>
        </p:txBody>
      </p:sp>
      <p:sp>
        <p:nvSpPr>
          <p:cNvPr id="6147" name="Rectangle 3"/>
          <p:cNvSpPr>
            <a:spLocks noGrp="1" noChangeArrowheads="1"/>
          </p:cNvSpPr>
          <p:nvPr>
            <p:ph type="body" idx="1"/>
          </p:nvPr>
        </p:nvSpPr>
        <p:spPr>
          <a:xfrm>
            <a:off x="1295400" y="2514600"/>
            <a:ext cx="7162800" cy="2514600"/>
          </a:xfrm>
          <a:effectLst>
            <a:outerShdw dist="28398" dir="1593903" algn="ctr" rotWithShape="0">
              <a:srgbClr val="050505">
                <a:alpha val="99962"/>
              </a:srgbClr>
            </a:outerShdw>
          </a:effectLst>
        </p:spPr>
        <p:txBody>
          <a:bodyPr/>
          <a:lstStyle/>
          <a:p>
            <a:pPr marL="522288" lvl="2" eaLnBrk="1" hangingPunct="1">
              <a:lnSpc>
                <a:spcPct val="90000"/>
              </a:lnSpc>
              <a:buClrTx/>
              <a:buFont typeface="Wingdings 2" pitchFamily="18" charset="2"/>
              <a:buChar char="P"/>
              <a:tabLst>
                <a:tab pos="3714750" algn="l"/>
              </a:tabLst>
              <a:defRPr/>
            </a:pPr>
            <a:r>
              <a:rPr lang="en-US" sz="2000" b="1" dirty="0">
                <a:effectLst>
                  <a:outerShdw blurRad="38100" dist="38100" dir="2700000" algn="tl">
                    <a:srgbClr val="000000">
                      <a:alpha val="43137"/>
                    </a:srgbClr>
                  </a:outerShdw>
                </a:effectLst>
                <a:latin typeface="CG Times" pitchFamily="18" charset="0"/>
              </a:rPr>
              <a:t>Instructional Technology 			- $  200,000</a:t>
            </a:r>
          </a:p>
          <a:p>
            <a:pPr marL="522288" lvl="2" eaLnBrk="1" hangingPunct="1">
              <a:lnSpc>
                <a:spcPct val="90000"/>
              </a:lnSpc>
              <a:buClrTx/>
              <a:buFont typeface="Wingdings 2" pitchFamily="18" charset="2"/>
              <a:buChar char="P"/>
              <a:tabLst>
                <a:tab pos="3714750" algn="l"/>
              </a:tabLst>
              <a:defRPr/>
            </a:pPr>
            <a:r>
              <a:rPr lang="en-US" sz="2000" b="1" dirty="0">
                <a:effectLst>
                  <a:outerShdw blurRad="38100" dist="38100" dir="2700000" algn="tl">
                    <a:srgbClr val="000000">
                      <a:alpha val="43137"/>
                    </a:srgbClr>
                  </a:outerShdw>
                </a:effectLst>
                <a:latin typeface="CG Times" pitchFamily="18" charset="0"/>
              </a:rPr>
              <a:t>Capital Reserve Funding	 		- $  150,000 </a:t>
            </a: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Staff </a:t>
            </a:r>
            <a:r>
              <a:rPr lang="en-US" sz="2000" b="1" dirty="0">
                <a:effectLst>
                  <a:outerShdw blurRad="38100" dist="38100" dir="2700000" algn="tl">
                    <a:srgbClr val="000000">
                      <a:alpha val="43137"/>
                    </a:srgbClr>
                  </a:outerShdw>
                </a:effectLst>
                <a:latin typeface="CG Times" pitchFamily="18" charset="0"/>
              </a:rPr>
              <a:t>Turnover </a:t>
            </a:r>
            <a:r>
              <a:rPr lang="en-US" sz="2000" b="1" dirty="0" smtClean="0">
                <a:effectLst>
                  <a:outerShdw blurRad="38100" dist="38100" dir="2700000" algn="tl">
                    <a:srgbClr val="000000">
                      <a:alpha val="43137"/>
                    </a:srgbClr>
                  </a:outerShdw>
                </a:effectLst>
                <a:latin typeface="CG Times" pitchFamily="18" charset="0"/>
              </a:rPr>
              <a:t>Savings			- $  300,000</a:t>
            </a:r>
            <a:endParaRPr lang="en-US" sz="2000" b="1" dirty="0">
              <a:effectLst>
                <a:outerShdw blurRad="38100" dist="38100" dir="2700000" algn="tl">
                  <a:srgbClr val="000000">
                    <a:alpha val="43137"/>
                  </a:srgbClr>
                </a:outerShdw>
              </a:effectLst>
              <a:latin typeface="CG Times" pitchFamily="18" charset="0"/>
            </a:endParaRPr>
          </a:p>
          <a:p>
            <a:pPr marL="522288" lvl="2" eaLnBrk="1" hangingPunct="1">
              <a:lnSpc>
                <a:spcPct val="90000"/>
              </a:lnSpc>
              <a:buClrTx/>
              <a:buFont typeface="Wingdings 2" pitchFamily="18" charset="2"/>
              <a:buChar char="P"/>
              <a:tabLst>
                <a:tab pos="3714750" algn="l"/>
              </a:tabLst>
              <a:defRPr/>
            </a:pPr>
            <a:r>
              <a:rPr lang="en-US" sz="2000" b="1" dirty="0">
                <a:effectLst>
                  <a:outerShdw blurRad="38100" dist="38100" dir="2700000" algn="tl">
                    <a:srgbClr val="000000">
                      <a:alpha val="43137"/>
                    </a:srgbClr>
                  </a:outerShdw>
                </a:effectLst>
                <a:latin typeface="CG Times" pitchFamily="18" charset="0"/>
              </a:rPr>
              <a:t>Freeze Discretionary Spending		- </a:t>
            </a:r>
            <a:r>
              <a:rPr lang="en-US" sz="2000" b="1" dirty="0" smtClean="0">
                <a:effectLst>
                  <a:outerShdw blurRad="38100" dist="38100" dir="2700000" algn="tl">
                    <a:srgbClr val="000000">
                      <a:alpha val="43137"/>
                    </a:srgbClr>
                  </a:outerShdw>
                </a:effectLst>
                <a:latin typeface="CG Times" pitchFamily="18" charset="0"/>
              </a:rPr>
              <a:t>$    57,891</a:t>
            </a:r>
            <a:endParaRPr lang="en-US" sz="2000" b="1" dirty="0">
              <a:effectLst>
                <a:outerShdw blurRad="38100" dist="38100" dir="2700000" algn="tl">
                  <a:srgbClr val="000000">
                    <a:alpha val="43137"/>
                  </a:srgbClr>
                </a:outerShdw>
              </a:effectLst>
              <a:latin typeface="CG Times" pitchFamily="18" charset="0"/>
            </a:endParaRP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BOCES - Special Ed Transportation 	</a:t>
            </a:r>
            <a:r>
              <a:rPr lang="en-US" sz="2000" b="1" dirty="0">
                <a:effectLst>
                  <a:outerShdw blurRad="38100" dist="38100" dir="2700000" algn="tl">
                    <a:srgbClr val="000000">
                      <a:alpha val="43137"/>
                    </a:srgbClr>
                  </a:outerShdw>
                </a:effectLst>
                <a:latin typeface="CG Times" pitchFamily="18" charset="0"/>
              </a:rPr>
              <a:t>	</a:t>
            </a:r>
            <a:r>
              <a:rPr lang="en-US" sz="2000" b="1" dirty="0" smtClean="0">
                <a:effectLst>
                  <a:outerShdw blurRad="38100" dist="38100" dir="2700000" algn="tl">
                    <a:srgbClr val="000000">
                      <a:alpha val="43137"/>
                    </a:srgbClr>
                  </a:outerShdw>
                </a:effectLst>
                <a:latin typeface="CG Times" pitchFamily="18" charset="0"/>
              </a:rPr>
              <a:t>- $    50,000  </a:t>
            </a: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BOCES – Transition to Gmail 		- $    46,400 </a:t>
            </a: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BOCES – Distance Learning			- $</a:t>
            </a:r>
            <a:r>
              <a:rPr lang="en-US" sz="2000" b="1" dirty="0">
                <a:effectLst>
                  <a:outerShdw blurRad="38100" dist="38100" dir="2700000" algn="tl">
                    <a:srgbClr val="000000">
                      <a:alpha val="43137"/>
                    </a:srgbClr>
                  </a:outerShdw>
                </a:effectLst>
                <a:latin typeface="CG Times" pitchFamily="18" charset="0"/>
              </a:rPr>
              <a:t> </a:t>
            </a:r>
            <a:r>
              <a:rPr lang="en-US" sz="2000" b="1" dirty="0" smtClean="0">
                <a:effectLst>
                  <a:outerShdw blurRad="38100" dist="38100" dir="2700000" algn="tl">
                    <a:srgbClr val="000000">
                      <a:alpha val="43137"/>
                    </a:srgbClr>
                  </a:outerShdw>
                </a:effectLst>
                <a:latin typeface="CG Times" pitchFamily="18" charset="0"/>
              </a:rPr>
              <a:t>   18.750</a:t>
            </a:r>
          </a:p>
          <a:p>
            <a:pPr marL="522288" lvl="2" eaLnBrk="1" hangingPunct="1">
              <a:lnSpc>
                <a:spcPct val="90000"/>
              </a:lnSpc>
              <a:buClrTx/>
              <a:buFont typeface="Wingdings 2" pitchFamily="18" charset="2"/>
              <a:buChar char="P"/>
              <a:tabLst>
                <a:tab pos="3714750" algn="l"/>
              </a:tabLst>
              <a:defRPr/>
            </a:pPr>
            <a:endParaRPr lang="en-US" sz="2000" b="1" dirty="0">
              <a:effectLst>
                <a:outerShdw blurRad="38100" dist="38100" dir="2700000" algn="tl">
                  <a:srgbClr val="000000">
                    <a:alpha val="43137"/>
                  </a:srgbClr>
                </a:outerShdw>
              </a:effectLst>
              <a:latin typeface="CG Times" pitchFamily="18" charset="0"/>
            </a:endParaRPr>
          </a:p>
          <a:p>
            <a:pPr marL="522288" lvl="2" eaLnBrk="1" hangingPunct="1">
              <a:lnSpc>
                <a:spcPct val="90000"/>
              </a:lnSpc>
              <a:buFont typeface="Monotype Sorts" pitchFamily="84" charset="2"/>
              <a:buNone/>
              <a:tabLst>
                <a:tab pos="3714750" algn="l"/>
              </a:tabLst>
              <a:defRPr/>
            </a:pPr>
            <a:endParaRPr lang="en-US" sz="2000" b="1" dirty="0" smtClean="0">
              <a:latin typeface="CG Times" pitchFamily="18" charset="0"/>
            </a:endParaRPr>
          </a:p>
          <a:p>
            <a:pPr marL="522288" lvl="2" eaLnBrk="1" hangingPunct="1">
              <a:lnSpc>
                <a:spcPct val="90000"/>
              </a:lnSpc>
              <a:tabLst>
                <a:tab pos="3714750" algn="l"/>
              </a:tabLst>
              <a:defRPr/>
            </a:pPr>
            <a:endParaRPr lang="en-US" sz="2000" dirty="0" smtClean="0">
              <a:latin typeface="CG Times" pitchFamily="18" charset="0"/>
            </a:endParaRPr>
          </a:p>
          <a:p>
            <a:pPr marL="522288" lvl="2" eaLnBrk="1" hangingPunct="1">
              <a:lnSpc>
                <a:spcPct val="90000"/>
              </a:lnSpc>
              <a:buFont typeface="Monotype Sorts" pitchFamily="84" charset="2"/>
              <a:buNone/>
              <a:tabLst>
                <a:tab pos="3714750" algn="l"/>
              </a:tabLst>
              <a:defRPr/>
            </a:pPr>
            <a:endParaRPr lang="en-US" sz="2000" dirty="0" smtClean="0">
              <a:latin typeface="CG Times" pitchFamily="18" charset="0"/>
            </a:endParaRPr>
          </a:p>
          <a:p>
            <a:pPr marL="3175" indent="-3175" eaLnBrk="1" hangingPunct="1">
              <a:lnSpc>
                <a:spcPct val="90000"/>
              </a:lnSpc>
              <a:tabLst>
                <a:tab pos="3714750" algn="l"/>
              </a:tabLst>
              <a:defRPr/>
            </a:pPr>
            <a:endParaRPr lang="en-US" sz="2000" dirty="0" smtClean="0">
              <a:latin typeface="CG Times" pitchFamily="18" charset="0"/>
            </a:endParaRPr>
          </a:p>
        </p:txBody>
      </p:sp>
    </p:spTree>
    <p:extLst>
      <p:ext uri="{BB962C8B-B14F-4D97-AF65-F5344CB8AC3E}">
        <p14:creationId xmlns:p14="http://schemas.microsoft.com/office/powerpoint/2010/main" val="3553540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0" y="1371600"/>
            <a:ext cx="7696200" cy="838200"/>
          </a:xfrm>
          <a:effectLst>
            <a:outerShdw dist="35921" dir="2700000" algn="ctr" rotWithShape="0">
              <a:srgbClr val="050505">
                <a:alpha val="99962"/>
              </a:srgbClr>
            </a:outerShdw>
          </a:effectLst>
        </p:spPr>
        <p:txBody>
          <a:bodyPr/>
          <a:lstStyle/>
          <a:p>
            <a:pPr eaLnBrk="1" hangingPunct="1">
              <a:defRPr/>
            </a:pPr>
            <a:r>
              <a:rPr lang="en-US" dirty="0" smtClean="0">
                <a:latin typeface="CG Times" pitchFamily="18" charset="0"/>
              </a:rPr>
              <a:t>Revenue Enhancement</a:t>
            </a:r>
          </a:p>
        </p:txBody>
      </p:sp>
      <p:sp>
        <p:nvSpPr>
          <p:cNvPr id="7171" name="Rectangle 3"/>
          <p:cNvSpPr>
            <a:spLocks noGrp="1" noChangeArrowheads="1"/>
          </p:cNvSpPr>
          <p:nvPr>
            <p:ph type="body" idx="1"/>
          </p:nvPr>
        </p:nvSpPr>
        <p:spPr bwMode="auto">
          <a:xfrm>
            <a:off x="1066800" y="2971800"/>
            <a:ext cx="7315200" cy="1447800"/>
          </a:xfrm>
          <a:effectLst>
            <a:outerShdw dist="28398" dir="1593903" algn="ctr" rotWithShape="0">
              <a:srgbClr val="050505">
                <a:alpha val="99962"/>
              </a:srgbClr>
            </a:outerShdw>
          </a:effectLst>
        </p:spPr>
        <p:txBody>
          <a:bodyPr/>
          <a:lstStyle/>
          <a:p>
            <a:pPr marL="236538" lvl="2" indent="-6350" eaLnBrk="1" hangingPunct="1">
              <a:lnSpc>
                <a:spcPct val="90000"/>
              </a:lnSpc>
              <a:buFont typeface="Monotype Sorts" pitchFamily="84" charset="2"/>
              <a:buNone/>
              <a:tabLst>
                <a:tab pos="3773488" algn="l"/>
                <a:tab pos="5948363" algn="l"/>
                <a:tab pos="6634163" algn="l"/>
              </a:tabLst>
              <a:defRPr/>
            </a:pPr>
            <a:endParaRPr lang="en-US" sz="800" dirty="0" smtClean="0">
              <a:latin typeface="CG Times" pitchFamily="18" charset="0"/>
            </a:endParaRPr>
          </a:p>
          <a:p>
            <a:pPr marL="738188" lvl="3" indent="-342900" eaLnBrk="1" hangingPunct="1">
              <a:lnSpc>
                <a:spcPct val="90000"/>
              </a:lnSpc>
              <a:buClrTx/>
              <a:buFont typeface="Wingdings" pitchFamily="2" charset="2"/>
              <a:buChar char="ü"/>
              <a:tabLst>
                <a:tab pos="3773488" algn="l"/>
                <a:tab pos="4972050" algn="l"/>
                <a:tab pos="6634163" algn="l"/>
              </a:tabLst>
              <a:defRPr/>
            </a:pPr>
            <a:r>
              <a:rPr lang="en-US" sz="2400" b="1" dirty="0" smtClean="0">
                <a:effectLst>
                  <a:outerShdw blurRad="38100" dist="38100" dir="2700000" algn="tl">
                    <a:srgbClr val="000000">
                      <a:alpha val="43137"/>
                    </a:srgbClr>
                  </a:outerShdw>
                </a:effectLst>
                <a:latin typeface="CG Times" pitchFamily="18" charset="0"/>
              </a:rPr>
              <a:t>Reserve Fund Utilization	+ $1,000,000</a:t>
            </a:r>
            <a:endParaRPr lang="en-US" sz="1200" b="1" dirty="0">
              <a:effectLst>
                <a:outerShdw blurRad="38100" dist="38100" dir="2700000" algn="tl">
                  <a:srgbClr val="000000">
                    <a:alpha val="43137"/>
                  </a:srgbClr>
                </a:outerShdw>
              </a:effectLst>
              <a:latin typeface="CG Times" pitchFamily="18" charset="0"/>
            </a:endParaRPr>
          </a:p>
          <a:p>
            <a:pPr marL="395287" lvl="3" indent="0" eaLnBrk="1" hangingPunct="1">
              <a:lnSpc>
                <a:spcPct val="90000"/>
              </a:lnSpc>
              <a:buClrTx/>
              <a:buNone/>
              <a:tabLst>
                <a:tab pos="3773488" algn="l"/>
                <a:tab pos="4972050" algn="l"/>
                <a:tab pos="6634163" algn="l"/>
              </a:tabLst>
              <a:defRPr/>
            </a:pPr>
            <a:endParaRPr lang="en-US" sz="1000" b="1" u="sng" dirty="0" smtClean="0">
              <a:effectLst>
                <a:outerShdw blurRad="38100" dist="38100" dir="2700000" algn="tl">
                  <a:srgbClr val="000000">
                    <a:alpha val="43137"/>
                  </a:srgbClr>
                </a:outerShdw>
              </a:effectLst>
              <a:latin typeface="CG Times" pitchFamily="18" charset="0"/>
            </a:endParaRPr>
          </a:p>
          <a:p>
            <a:pPr marL="633413" lvl="3" indent="-238125" eaLnBrk="1" hangingPunct="1">
              <a:lnSpc>
                <a:spcPct val="90000"/>
              </a:lnSpc>
              <a:buFont typeface="Monotype Sorts" pitchFamily="84" charset="2"/>
              <a:buNone/>
              <a:tabLst>
                <a:tab pos="3773488" algn="l"/>
                <a:tab pos="4972050" algn="l"/>
              </a:tabLst>
              <a:defRPr/>
            </a:pPr>
            <a:r>
              <a:rPr lang="en-US" sz="2400" dirty="0" smtClean="0">
                <a:latin typeface="CG Times" pitchFamily="18" charset="0"/>
              </a:rPr>
              <a:t>		</a:t>
            </a:r>
            <a:endParaRPr lang="en-US" dirty="0" smtClean="0">
              <a:latin typeface="CG Times" pitchFamily="18" charset="0"/>
            </a:endParaRPr>
          </a:p>
        </p:txBody>
      </p:sp>
    </p:spTree>
    <p:extLst>
      <p:ext uri="{BB962C8B-B14F-4D97-AF65-F5344CB8AC3E}">
        <p14:creationId xmlns:p14="http://schemas.microsoft.com/office/powerpoint/2010/main" val="3162277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1447800"/>
            <a:ext cx="7772400" cy="1066800"/>
          </a:xfrm>
          <a:effectLst>
            <a:outerShdw dist="35921" dir="2700000" algn="ctr" rotWithShape="0">
              <a:srgbClr val="050505">
                <a:alpha val="99962"/>
              </a:srgbClr>
            </a:outerShdw>
          </a:effectLst>
        </p:spPr>
        <p:txBody>
          <a:bodyPr/>
          <a:lstStyle/>
          <a:p>
            <a:pPr eaLnBrk="1" hangingPunct="1">
              <a:defRPr/>
            </a:pPr>
            <a:r>
              <a:rPr lang="en-US" sz="3200" dirty="0" smtClean="0">
                <a:solidFill>
                  <a:srgbClr val="FFFF00"/>
                </a:solidFill>
                <a:latin typeface="CG Times" pitchFamily="18" charset="0"/>
              </a:rPr>
              <a:t>RECOMMENDED BUDGET</a:t>
            </a:r>
          </a:p>
        </p:txBody>
      </p:sp>
      <p:sp>
        <p:nvSpPr>
          <p:cNvPr id="13315" name="Rectangle 3"/>
          <p:cNvSpPr>
            <a:spLocks noGrp="1" noChangeArrowheads="1"/>
          </p:cNvSpPr>
          <p:nvPr>
            <p:ph type="body" idx="1"/>
          </p:nvPr>
        </p:nvSpPr>
        <p:spPr>
          <a:xfrm>
            <a:off x="990600" y="2667000"/>
            <a:ext cx="7315200" cy="2514600"/>
          </a:xfrm>
          <a:effectLst>
            <a:outerShdw dist="28398" dir="1593903" algn="ctr" rotWithShape="0">
              <a:srgbClr val="050505">
                <a:alpha val="99962"/>
              </a:srgbClr>
            </a:outerShdw>
          </a:effectLst>
        </p:spPr>
        <p:txBody>
          <a:bodyPr/>
          <a:lstStyle/>
          <a:p>
            <a:pPr marL="161925" lvl="2" indent="0" eaLnBrk="1" hangingPunct="1">
              <a:lnSpc>
                <a:spcPct val="90000"/>
              </a:lnSpc>
              <a:buClrTx/>
              <a:buNone/>
              <a:tabLst>
                <a:tab pos="5775325" algn="l"/>
              </a:tabLst>
              <a:defRPr/>
            </a:pPr>
            <a:endParaRPr lang="en-US" dirty="0" smtClean="0">
              <a:effectLst>
                <a:outerShdw blurRad="38100" dist="38100" dir="2700000" algn="tl">
                  <a:srgbClr val="000000">
                    <a:alpha val="43137"/>
                  </a:srgbClr>
                </a:outerShdw>
              </a:effectLst>
              <a:latin typeface="CG Times" pitchFamily="18" charset="0"/>
            </a:endParaRPr>
          </a:p>
          <a:p>
            <a:pPr marL="504825" lvl="2" indent="-342900" eaLnBrk="1" hangingPunct="1">
              <a:lnSpc>
                <a:spcPct val="90000"/>
              </a:lnSpc>
              <a:buClrTx/>
              <a:buFont typeface="Wingdings" pitchFamily="2" charset="2"/>
              <a:buChar char="Ø"/>
              <a:tabLst>
                <a:tab pos="3657600" algn="l"/>
                <a:tab pos="5775325" algn="l"/>
              </a:tabLst>
              <a:defRPr/>
            </a:pPr>
            <a:r>
              <a:rPr lang="en-US" dirty="0" smtClean="0">
                <a:effectLst>
                  <a:outerShdw blurRad="38100" dist="38100" dir="2700000" algn="tl">
                    <a:srgbClr val="000000">
                      <a:alpha val="43137"/>
                    </a:srgbClr>
                  </a:outerShdw>
                </a:effectLst>
                <a:latin typeface="CG Times" pitchFamily="18" charset="0"/>
              </a:rPr>
              <a:t>Total Expenditures:	$ 127,043,033</a:t>
            </a:r>
            <a:endParaRPr lang="en-US" dirty="0">
              <a:effectLst>
                <a:outerShdw blurRad="38100" dist="38100" dir="2700000" algn="tl">
                  <a:srgbClr val="000000">
                    <a:alpha val="43137"/>
                  </a:srgbClr>
                </a:outerShdw>
              </a:effectLst>
              <a:latin typeface="CG Times" pitchFamily="18" charset="0"/>
            </a:endParaRPr>
          </a:p>
          <a:p>
            <a:pPr marL="504825" lvl="2" indent="-342900" eaLnBrk="1" hangingPunct="1">
              <a:lnSpc>
                <a:spcPct val="90000"/>
              </a:lnSpc>
              <a:buClrTx/>
              <a:buFont typeface="Wingdings" pitchFamily="2" charset="2"/>
              <a:buChar char="Ø"/>
              <a:tabLst>
                <a:tab pos="3657600" algn="l"/>
                <a:tab pos="5775325" algn="l"/>
              </a:tabLst>
              <a:defRPr/>
            </a:pPr>
            <a:r>
              <a:rPr lang="en-US" dirty="0" smtClean="0">
                <a:effectLst>
                  <a:outerShdw blurRad="38100" dist="38100" dir="2700000" algn="tl">
                    <a:srgbClr val="000000">
                      <a:alpha val="43137"/>
                    </a:srgbClr>
                  </a:outerShdw>
                </a:effectLst>
                <a:latin typeface="CG Times" pitchFamily="18" charset="0"/>
              </a:rPr>
              <a:t>Budget Increase:	$     2,325,531   (+ 1.86%)</a:t>
            </a:r>
          </a:p>
          <a:p>
            <a:pPr marL="504825" lvl="2" indent="-342900" eaLnBrk="1" hangingPunct="1">
              <a:lnSpc>
                <a:spcPct val="90000"/>
              </a:lnSpc>
              <a:buClrTx/>
              <a:buFont typeface="Wingdings" pitchFamily="2" charset="2"/>
              <a:buChar char="Ø"/>
              <a:tabLst>
                <a:tab pos="3657600" algn="l"/>
                <a:tab pos="5775325" algn="l"/>
              </a:tabLst>
              <a:defRPr/>
            </a:pPr>
            <a:endParaRPr lang="en-US" dirty="0">
              <a:effectLst>
                <a:outerShdw blurRad="38100" dist="38100" dir="2700000" algn="tl">
                  <a:srgbClr val="000000">
                    <a:alpha val="43137"/>
                  </a:srgbClr>
                </a:outerShdw>
              </a:effectLst>
              <a:latin typeface="CG Times" pitchFamily="18" charset="0"/>
            </a:endParaRPr>
          </a:p>
          <a:p>
            <a:pPr marL="504825" lvl="2" indent="-342900" eaLnBrk="1" hangingPunct="1">
              <a:lnSpc>
                <a:spcPct val="90000"/>
              </a:lnSpc>
              <a:buClrTx/>
              <a:buFont typeface="Wingdings" pitchFamily="2" charset="2"/>
              <a:buChar char="Ø"/>
              <a:tabLst>
                <a:tab pos="3657600" algn="l"/>
                <a:tab pos="5775325" algn="l"/>
              </a:tabLst>
              <a:defRPr/>
            </a:pPr>
            <a:r>
              <a:rPr lang="en-US" dirty="0" smtClean="0">
                <a:effectLst>
                  <a:outerShdw blurRad="38100" dist="38100" dir="2700000" algn="tl">
                    <a:srgbClr val="000000">
                      <a:alpha val="43137"/>
                    </a:srgbClr>
                  </a:outerShdw>
                </a:effectLst>
                <a:latin typeface="CG Times" pitchFamily="18" charset="0"/>
              </a:rPr>
              <a:t>Tax Rate Increase:	Less than 2%     (+ 1.92%)</a:t>
            </a:r>
          </a:p>
          <a:p>
            <a:pPr marL="504825" lvl="2" indent="-342900" eaLnBrk="1" hangingPunct="1">
              <a:lnSpc>
                <a:spcPct val="90000"/>
              </a:lnSpc>
              <a:buClrTx/>
              <a:buFont typeface="Wingdings" pitchFamily="2" charset="2"/>
              <a:buChar char="Ø"/>
              <a:tabLst>
                <a:tab pos="3657600" algn="l"/>
                <a:tab pos="5775325" algn="l"/>
              </a:tabLst>
              <a:defRPr/>
            </a:pPr>
            <a:r>
              <a:rPr lang="en-US" dirty="0" smtClean="0">
                <a:effectLst>
                  <a:outerShdw blurRad="38100" dist="38100" dir="2700000" algn="tl">
                    <a:srgbClr val="000000">
                      <a:alpha val="43137"/>
                    </a:srgbClr>
                  </a:outerShdw>
                </a:effectLst>
                <a:latin typeface="CG Times" pitchFamily="18" charset="0"/>
              </a:rPr>
              <a:t>Tax Levy Cap:	Under the Cap   (+ 3.53%)</a:t>
            </a:r>
          </a:p>
          <a:p>
            <a:pPr marL="563563" lvl="2" indent="-401638" eaLnBrk="1" hangingPunct="1">
              <a:lnSpc>
                <a:spcPct val="90000"/>
              </a:lnSpc>
              <a:buClrTx/>
              <a:buFont typeface="Wingdings" pitchFamily="2" charset="2"/>
              <a:buChar char="ü"/>
              <a:tabLst>
                <a:tab pos="5775325" algn="l"/>
              </a:tabLst>
              <a:defRPr/>
            </a:pPr>
            <a:endParaRPr lang="en-US" dirty="0" smtClean="0">
              <a:effectLst>
                <a:outerShdw blurRad="38100" dist="38100" dir="2700000" algn="tl">
                  <a:srgbClr val="000000">
                    <a:alpha val="43137"/>
                  </a:srgbClr>
                </a:outerShdw>
              </a:effectLst>
              <a:latin typeface="CG Times"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762000" y="1524000"/>
            <a:ext cx="7772400" cy="1143000"/>
          </a:xfrm>
          <a:effectLst>
            <a:outerShdw dist="35921" dir="2700000" algn="ctr" rotWithShape="0">
              <a:srgbClr val="050505">
                <a:alpha val="99962"/>
              </a:srgbClr>
            </a:outerShdw>
          </a:effectLst>
        </p:spPr>
        <p:txBody>
          <a:bodyPr/>
          <a:lstStyle/>
          <a:p>
            <a:pPr eaLnBrk="1" hangingPunct="1">
              <a:defRPr/>
            </a:pPr>
            <a:r>
              <a:rPr lang="en-US" dirty="0" smtClean="0">
                <a:latin typeface="CG Times" pitchFamily="18" charset="0"/>
              </a:rPr>
              <a:t>PRIOR YEAR COMPARISONS</a:t>
            </a:r>
            <a:br>
              <a:rPr lang="en-US" dirty="0" smtClean="0">
                <a:latin typeface="CG Times" pitchFamily="18" charset="0"/>
              </a:rPr>
            </a:br>
            <a:r>
              <a:rPr lang="en-US" sz="2800" dirty="0" smtClean="0">
                <a:latin typeface="CG Times" pitchFamily="18" charset="0"/>
              </a:rPr>
              <a:t>- Budget to Budget Changes - </a:t>
            </a:r>
          </a:p>
        </p:txBody>
      </p:sp>
      <p:sp>
        <p:nvSpPr>
          <p:cNvPr id="22531" name="Rectangle 4"/>
          <p:cNvSpPr>
            <a:spLocks noChangeArrowheads="1"/>
          </p:cNvSpPr>
          <p:nvPr/>
        </p:nvSpPr>
        <p:spPr bwMode="auto">
          <a:xfrm>
            <a:off x="3495675" y="2819400"/>
            <a:ext cx="3362325" cy="457200"/>
          </a:xfrm>
          <a:prstGeom prst="rect">
            <a:avLst/>
          </a:prstGeom>
          <a:noFill/>
          <a:ln w="9525">
            <a:noFill/>
            <a:miter lim="800000"/>
            <a:headEnd/>
            <a:tailEnd/>
          </a:ln>
        </p:spPr>
        <p:txBody>
          <a:bodyPr>
            <a:spAutoFit/>
          </a:bodyPr>
          <a:lstStyle/>
          <a:p>
            <a:endParaRPr lang="en-US"/>
          </a:p>
        </p:txBody>
      </p:sp>
      <p:sp>
        <p:nvSpPr>
          <p:cNvPr id="55303" name="Text Box 7"/>
          <p:cNvSpPr txBox="1">
            <a:spLocks noChangeArrowheads="1"/>
          </p:cNvSpPr>
          <p:nvPr/>
        </p:nvSpPr>
        <p:spPr bwMode="auto">
          <a:xfrm>
            <a:off x="2743200" y="2819400"/>
            <a:ext cx="4114800" cy="2677656"/>
          </a:xfrm>
          <a:prstGeom prst="rect">
            <a:avLst/>
          </a:prstGeom>
          <a:noFill/>
          <a:ln w="9525">
            <a:noFill/>
            <a:miter lim="800000"/>
            <a:headEnd/>
            <a:tailEnd/>
          </a:ln>
          <a:effectLst>
            <a:outerShdw dist="28398" dir="1593903" algn="ctr" rotWithShape="0">
              <a:srgbClr val="050505"/>
            </a:outerShdw>
          </a:effectLst>
        </p:spPr>
        <p:txBody>
          <a:bodyPr>
            <a:spAutoFit/>
          </a:bodyPr>
          <a:lstStyle/>
          <a:p>
            <a:pPr marL="347663" indent="-347663">
              <a:spcBef>
                <a:spcPct val="50000"/>
              </a:spcBef>
              <a:buFont typeface="Wingdings" pitchFamily="2" charset="2"/>
              <a:buChar char="ü"/>
              <a:tabLst>
                <a:tab pos="2857500" algn="l"/>
                <a:tab pos="3541713" algn="r"/>
              </a:tabLst>
              <a:defRPr/>
            </a:pPr>
            <a:r>
              <a:rPr lang="en-US" b="1" dirty="0" smtClean="0">
                <a:effectLst>
                  <a:outerShdw blurRad="38100" dist="38100" dir="2700000" algn="tl">
                    <a:srgbClr val="000000"/>
                  </a:outerShdw>
                </a:effectLst>
                <a:latin typeface="CG Times" pitchFamily="18" charset="0"/>
              </a:rPr>
              <a:t>2018-19	1.9%</a:t>
            </a:r>
          </a:p>
          <a:p>
            <a:pPr marL="347663" indent="-347663">
              <a:spcBef>
                <a:spcPct val="50000"/>
              </a:spcBef>
              <a:buFont typeface="Wingdings" pitchFamily="2" charset="2"/>
              <a:buChar char="ü"/>
              <a:tabLst>
                <a:tab pos="2857500" algn="l"/>
                <a:tab pos="3541713" algn="r"/>
              </a:tabLst>
              <a:defRPr/>
            </a:pPr>
            <a:r>
              <a:rPr lang="en-US" b="1" dirty="0" smtClean="0">
                <a:effectLst>
                  <a:outerShdw blurRad="38100" dist="38100" dir="2700000" algn="tl">
                    <a:srgbClr val="000000"/>
                  </a:outerShdw>
                </a:effectLst>
                <a:latin typeface="CG Times" pitchFamily="18" charset="0"/>
              </a:rPr>
              <a:t>2017-18	3.99%</a:t>
            </a:r>
          </a:p>
          <a:p>
            <a:pPr marL="347663" indent="-347663">
              <a:spcBef>
                <a:spcPct val="50000"/>
              </a:spcBef>
              <a:buFont typeface="Wingdings" pitchFamily="2" charset="2"/>
              <a:buChar char="ü"/>
              <a:tabLst>
                <a:tab pos="2857500" algn="l"/>
                <a:tab pos="3541713" algn="r"/>
              </a:tabLst>
              <a:defRPr/>
            </a:pPr>
            <a:r>
              <a:rPr lang="en-US" b="1" dirty="0" smtClean="0">
                <a:effectLst>
                  <a:outerShdw blurRad="38100" dist="38100" dir="2700000" algn="tl">
                    <a:srgbClr val="000000"/>
                  </a:outerShdw>
                </a:effectLst>
                <a:latin typeface="CG Times" pitchFamily="18" charset="0"/>
              </a:rPr>
              <a:t>2016-17	3.2%</a:t>
            </a:r>
          </a:p>
          <a:p>
            <a:pPr marL="347663" indent="-347663">
              <a:spcBef>
                <a:spcPct val="50000"/>
              </a:spcBef>
              <a:buFont typeface="Wingdings" pitchFamily="2" charset="2"/>
              <a:buChar char="ü"/>
              <a:tabLst>
                <a:tab pos="2857500" algn="l"/>
                <a:tab pos="3541713" algn="r"/>
              </a:tabLst>
              <a:defRPr/>
            </a:pPr>
            <a:r>
              <a:rPr lang="en-US" b="1" dirty="0" smtClean="0">
                <a:effectLst>
                  <a:outerShdw blurRad="38100" dist="38100" dir="2700000" algn="tl">
                    <a:srgbClr val="000000"/>
                  </a:outerShdw>
                </a:effectLst>
                <a:latin typeface="CG Times" pitchFamily="18" charset="0"/>
              </a:rPr>
              <a:t>2015-16	2.1%</a:t>
            </a:r>
          </a:p>
          <a:p>
            <a:pPr marL="347663" indent="-347663">
              <a:spcBef>
                <a:spcPct val="50000"/>
              </a:spcBef>
              <a:buFont typeface="Wingdings" pitchFamily="2" charset="2"/>
              <a:buChar char="ü"/>
              <a:tabLst>
                <a:tab pos="2857500" algn="l"/>
                <a:tab pos="3541713" algn="r"/>
              </a:tabLst>
              <a:defRPr/>
            </a:pPr>
            <a:r>
              <a:rPr lang="en-US" b="1" dirty="0" smtClean="0">
                <a:effectLst>
                  <a:outerShdw blurRad="38100" dist="38100" dir="2700000" algn="tl">
                    <a:srgbClr val="000000"/>
                  </a:outerShdw>
                </a:effectLst>
                <a:latin typeface="CG Times" pitchFamily="18" charset="0"/>
              </a:rPr>
              <a:t>2014-15	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762000" y="1600200"/>
            <a:ext cx="7772400" cy="1143000"/>
          </a:xfrm>
          <a:effectLst>
            <a:outerShdw dist="35921" dir="2700000" algn="ctr" rotWithShape="0">
              <a:srgbClr val="050505">
                <a:alpha val="99962"/>
              </a:srgbClr>
            </a:outerShdw>
          </a:effectLst>
        </p:spPr>
        <p:txBody>
          <a:bodyPr/>
          <a:lstStyle/>
          <a:p>
            <a:pPr eaLnBrk="1" hangingPunct="1">
              <a:defRPr/>
            </a:pPr>
            <a:r>
              <a:rPr lang="en-US" dirty="0" smtClean="0">
                <a:latin typeface="CG Times" pitchFamily="18" charset="0"/>
              </a:rPr>
              <a:t>PRIOR YEAR COMPARISONS</a:t>
            </a:r>
            <a:br>
              <a:rPr lang="en-US" dirty="0" smtClean="0">
                <a:latin typeface="CG Times" pitchFamily="18" charset="0"/>
              </a:rPr>
            </a:br>
            <a:r>
              <a:rPr lang="en-US" sz="2400" dirty="0" smtClean="0">
                <a:latin typeface="CG Times" pitchFamily="18" charset="0"/>
              </a:rPr>
              <a:t>- True Value Tax Rate Changes -</a:t>
            </a:r>
            <a:r>
              <a:rPr lang="en-US" dirty="0" smtClean="0">
                <a:latin typeface="CG Times" pitchFamily="18" charset="0"/>
              </a:rPr>
              <a:t> </a:t>
            </a:r>
          </a:p>
        </p:txBody>
      </p:sp>
      <p:sp>
        <p:nvSpPr>
          <p:cNvPr id="75779" name="Rectangle 3"/>
          <p:cNvSpPr>
            <a:spLocks noGrp="1" noChangeArrowheads="1"/>
          </p:cNvSpPr>
          <p:nvPr>
            <p:ph type="body" idx="1"/>
          </p:nvPr>
        </p:nvSpPr>
        <p:spPr>
          <a:xfrm>
            <a:off x="457200" y="2667000"/>
            <a:ext cx="8305800" cy="3352800"/>
          </a:xfrm>
        </p:spPr>
        <p:txBody>
          <a:bodyPr/>
          <a:lstStyle/>
          <a:p>
            <a:pPr lvl="2" eaLnBrk="1" hangingPunct="1">
              <a:lnSpc>
                <a:spcPct val="90000"/>
              </a:lnSpc>
              <a:tabLst>
                <a:tab pos="4919663" algn="l"/>
              </a:tabLst>
              <a:defRPr/>
            </a:pPr>
            <a:endParaRPr lang="en-US" sz="2000" dirty="0" smtClean="0">
              <a:latin typeface="CG Times" pitchFamily="18" charset="0"/>
            </a:endParaRPr>
          </a:p>
          <a:p>
            <a:pPr lvl="2" eaLnBrk="1" hangingPunct="1">
              <a:lnSpc>
                <a:spcPct val="90000"/>
              </a:lnSpc>
              <a:buFont typeface="Monotype Sorts" pitchFamily="84" charset="2"/>
              <a:buNone/>
              <a:tabLst>
                <a:tab pos="4919663" algn="l"/>
              </a:tabLst>
              <a:defRPr/>
            </a:pPr>
            <a:endParaRPr lang="en-US" sz="2000" dirty="0" smtClean="0">
              <a:latin typeface="CG Times" pitchFamily="18" charset="0"/>
            </a:endParaRPr>
          </a:p>
          <a:p>
            <a:pPr lvl="2" eaLnBrk="1" hangingPunct="1">
              <a:lnSpc>
                <a:spcPct val="90000"/>
              </a:lnSpc>
              <a:buFont typeface="Monotype Sorts" pitchFamily="84" charset="2"/>
              <a:buNone/>
              <a:tabLst>
                <a:tab pos="4919663" algn="l"/>
              </a:tabLst>
              <a:defRPr/>
            </a:pPr>
            <a:endParaRPr lang="en-US" sz="2000" dirty="0" smtClean="0">
              <a:solidFill>
                <a:schemeClr val="folHlink"/>
              </a:solidFill>
              <a:latin typeface="CG Times" pitchFamily="18" charset="0"/>
            </a:endParaRPr>
          </a:p>
          <a:p>
            <a:pPr lvl="2" eaLnBrk="1" hangingPunct="1">
              <a:lnSpc>
                <a:spcPct val="90000"/>
              </a:lnSpc>
              <a:buFont typeface="Monotype Sorts" pitchFamily="84" charset="2"/>
              <a:buNone/>
              <a:tabLst>
                <a:tab pos="4919663" algn="l"/>
              </a:tabLst>
              <a:defRPr/>
            </a:pPr>
            <a:endParaRPr lang="en-US" sz="1800" dirty="0" smtClean="0">
              <a:latin typeface="CG Times" pitchFamily="18" charset="0"/>
            </a:endParaRPr>
          </a:p>
        </p:txBody>
      </p:sp>
      <p:sp>
        <p:nvSpPr>
          <p:cNvPr id="23556" name="Rectangle 4"/>
          <p:cNvSpPr>
            <a:spLocks noChangeArrowheads="1"/>
          </p:cNvSpPr>
          <p:nvPr/>
        </p:nvSpPr>
        <p:spPr bwMode="auto">
          <a:xfrm>
            <a:off x="3495675" y="2819400"/>
            <a:ext cx="3362325" cy="457200"/>
          </a:xfrm>
          <a:prstGeom prst="rect">
            <a:avLst/>
          </a:prstGeom>
          <a:noFill/>
          <a:ln w="9525">
            <a:noFill/>
            <a:miter lim="800000"/>
            <a:headEnd/>
            <a:tailEnd/>
          </a:ln>
        </p:spPr>
        <p:txBody>
          <a:bodyPr>
            <a:spAutoFit/>
          </a:bodyPr>
          <a:lstStyle/>
          <a:p>
            <a:endParaRPr lang="en-US"/>
          </a:p>
        </p:txBody>
      </p:sp>
      <p:sp>
        <p:nvSpPr>
          <p:cNvPr id="75781" name="Text Box 5"/>
          <p:cNvSpPr txBox="1">
            <a:spLocks noChangeArrowheads="1"/>
          </p:cNvSpPr>
          <p:nvPr/>
        </p:nvSpPr>
        <p:spPr bwMode="auto">
          <a:xfrm>
            <a:off x="1905000" y="2743200"/>
            <a:ext cx="5486400" cy="3231654"/>
          </a:xfrm>
          <a:prstGeom prst="rect">
            <a:avLst/>
          </a:prstGeom>
          <a:noFill/>
          <a:ln w="9525">
            <a:noFill/>
            <a:miter lim="800000"/>
            <a:headEnd/>
            <a:tailEnd/>
          </a:ln>
          <a:effectLst>
            <a:outerShdw dist="40161" dir="1106097" algn="ctr" rotWithShape="0">
              <a:srgbClr val="050505"/>
            </a:outerShdw>
          </a:effectLst>
        </p:spPr>
        <p:txBody>
          <a:bodyPr>
            <a:spAutoFit/>
          </a:bodyPr>
          <a:lstStyle/>
          <a:p>
            <a:pPr>
              <a:spcBef>
                <a:spcPct val="50000"/>
              </a:spcBef>
              <a:defRPr/>
            </a:pPr>
            <a:r>
              <a:rPr lang="en-US" dirty="0"/>
              <a:t>		</a:t>
            </a:r>
            <a:r>
              <a:rPr lang="en-US" b="1" u="sng" dirty="0">
                <a:effectLst>
                  <a:outerShdw blurRad="38100" dist="38100" dir="2700000" algn="tl">
                    <a:srgbClr val="000000"/>
                  </a:outerShdw>
                </a:effectLst>
                <a:latin typeface="CG Times" pitchFamily="18" charset="0"/>
              </a:rPr>
              <a:t>Proposed</a:t>
            </a:r>
            <a:r>
              <a:rPr lang="en-US" b="1" dirty="0">
                <a:effectLst>
                  <a:outerShdw blurRad="38100" dist="38100" dir="2700000" algn="tl">
                    <a:srgbClr val="000000"/>
                  </a:outerShdw>
                </a:effectLst>
                <a:latin typeface="CG Times" pitchFamily="18" charset="0"/>
              </a:rPr>
              <a:t>	  </a:t>
            </a:r>
            <a:r>
              <a:rPr lang="en-US" b="1" dirty="0" smtClean="0">
                <a:effectLst>
                  <a:outerShdw blurRad="38100" dist="38100" dir="2700000" algn="tl">
                    <a:srgbClr val="000000"/>
                  </a:outerShdw>
                </a:effectLst>
                <a:latin typeface="CG Times" pitchFamily="18" charset="0"/>
              </a:rPr>
              <a:t> </a:t>
            </a:r>
            <a:r>
              <a:rPr lang="en-US" b="1" u="sng" dirty="0" smtClean="0">
                <a:effectLst>
                  <a:outerShdw blurRad="38100" dist="38100" dir="2700000" algn="tl">
                    <a:srgbClr val="000000"/>
                  </a:outerShdw>
                </a:effectLst>
                <a:latin typeface="CG Times" pitchFamily="18" charset="0"/>
              </a:rPr>
              <a:t>Actual</a:t>
            </a:r>
            <a:endParaRPr lang="en-US" b="1" dirty="0">
              <a:effectLst>
                <a:outerShdw blurRad="38100" dist="38100" dir="2700000" algn="tl">
                  <a:srgbClr val="000000"/>
                </a:outerShdw>
              </a:effectLst>
              <a:latin typeface="CG Times" pitchFamily="18" charset="0"/>
            </a:endParaRPr>
          </a:p>
          <a:p>
            <a:pPr>
              <a:spcBef>
                <a:spcPct val="50000"/>
              </a:spcBef>
              <a:tabLst>
                <a:tab pos="2000250" algn="l"/>
                <a:tab pos="4002088" algn="l"/>
              </a:tabLst>
              <a:defRPr/>
            </a:pPr>
            <a:r>
              <a:rPr lang="en-US" b="1" dirty="0" smtClean="0">
                <a:effectLst>
                  <a:outerShdw blurRad="38100" dist="38100" dir="2700000" algn="tl">
                    <a:srgbClr val="000000"/>
                  </a:outerShdw>
                </a:effectLst>
                <a:latin typeface="CG Times" pitchFamily="18" charset="0"/>
              </a:rPr>
              <a:t>2018-19	</a:t>
            </a:r>
            <a:r>
              <a:rPr lang="en-US" b="1" dirty="0">
                <a:effectLst>
                  <a:outerShdw blurRad="38100" dist="38100" dir="2700000" algn="tl">
                    <a:srgbClr val="000000"/>
                  </a:outerShdw>
                </a:effectLst>
                <a:latin typeface="CG Times" pitchFamily="18" charset="0"/>
              </a:rPr>
              <a:t>1.92%	***</a:t>
            </a:r>
            <a:endParaRPr lang="en-US" b="1" dirty="0" smtClean="0">
              <a:effectLst>
                <a:outerShdw blurRad="38100" dist="38100" dir="2700000" algn="tl">
                  <a:srgbClr val="000000"/>
                </a:outerShdw>
              </a:effectLst>
              <a:latin typeface="CG Times" pitchFamily="18" charset="0"/>
            </a:endParaRPr>
          </a:p>
          <a:p>
            <a:pPr>
              <a:spcBef>
                <a:spcPct val="50000"/>
              </a:spcBef>
              <a:tabLst>
                <a:tab pos="2000250" algn="l"/>
                <a:tab pos="4002088" algn="l"/>
              </a:tabLst>
              <a:defRPr/>
            </a:pPr>
            <a:r>
              <a:rPr lang="en-US" b="1" dirty="0" smtClean="0">
                <a:effectLst>
                  <a:outerShdw blurRad="38100" dist="38100" dir="2700000" algn="tl">
                    <a:srgbClr val="000000"/>
                  </a:outerShdw>
                </a:effectLst>
                <a:latin typeface="CG Times" pitchFamily="18" charset="0"/>
              </a:rPr>
              <a:t>2017-18	1.98%</a:t>
            </a:r>
            <a:r>
              <a:rPr lang="en-US" b="1" dirty="0">
                <a:effectLst>
                  <a:outerShdw blurRad="38100" dist="38100" dir="2700000" algn="tl">
                    <a:srgbClr val="000000"/>
                  </a:outerShdw>
                </a:effectLst>
                <a:latin typeface="CG Times" pitchFamily="18" charset="0"/>
              </a:rPr>
              <a:t>	</a:t>
            </a:r>
            <a:r>
              <a:rPr lang="en-US" b="1" dirty="0" smtClean="0">
                <a:effectLst>
                  <a:outerShdw blurRad="38100" dist="38100" dir="2700000" algn="tl">
                    <a:srgbClr val="000000"/>
                  </a:outerShdw>
                </a:effectLst>
                <a:latin typeface="CG Times" pitchFamily="18" charset="0"/>
              </a:rPr>
              <a:t> 1.83%</a:t>
            </a:r>
          </a:p>
          <a:p>
            <a:pPr>
              <a:spcBef>
                <a:spcPct val="50000"/>
              </a:spcBef>
              <a:tabLst>
                <a:tab pos="2000250" algn="l"/>
                <a:tab pos="4002088" algn="l"/>
              </a:tabLst>
              <a:defRPr/>
            </a:pPr>
            <a:r>
              <a:rPr lang="en-US" b="1" dirty="0" smtClean="0">
                <a:effectLst>
                  <a:outerShdw blurRad="38100" dist="38100" dir="2700000" algn="tl">
                    <a:srgbClr val="000000"/>
                  </a:outerShdw>
                </a:effectLst>
                <a:latin typeface="CG Times" pitchFamily="18" charset="0"/>
              </a:rPr>
              <a:t>2016-17	1.00%</a:t>
            </a:r>
            <a:r>
              <a:rPr lang="en-US" b="1" dirty="0">
                <a:effectLst>
                  <a:outerShdw blurRad="38100" dist="38100" dir="2700000" algn="tl">
                    <a:srgbClr val="000000"/>
                  </a:outerShdw>
                </a:effectLst>
                <a:latin typeface="CG Times" pitchFamily="18" charset="0"/>
              </a:rPr>
              <a:t>	</a:t>
            </a:r>
            <a:r>
              <a:rPr lang="en-US" b="1" dirty="0" smtClean="0">
                <a:effectLst>
                  <a:outerShdw blurRad="38100" dist="38100" dir="2700000" algn="tl">
                    <a:srgbClr val="000000"/>
                  </a:outerShdw>
                </a:effectLst>
                <a:latin typeface="CG Times" pitchFamily="18" charset="0"/>
              </a:rPr>
              <a:t>-0.29%</a:t>
            </a:r>
          </a:p>
          <a:p>
            <a:pPr>
              <a:spcBef>
                <a:spcPct val="50000"/>
              </a:spcBef>
              <a:tabLst>
                <a:tab pos="2000250" algn="l"/>
                <a:tab pos="4002088" algn="l"/>
              </a:tabLst>
              <a:defRPr/>
            </a:pPr>
            <a:r>
              <a:rPr lang="en-US" b="1" dirty="0" smtClean="0">
                <a:effectLst>
                  <a:outerShdw blurRad="38100" dist="38100" dir="2700000" algn="tl">
                    <a:srgbClr val="000000"/>
                  </a:outerShdw>
                </a:effectLst>
                <a:latin typeface="CG Times" pitchFamily="18" charset="0"/>
              </a:rPr>
              <a:t>2015-16	1.94%	 0.05%</a:t>
            </a:r>
          </a:p>
          <a:p>
            <a:pPr>
              <a:spcBef>
                <a:spcPct val="50000"/>
              </a:spcBef>
              <a:tabLst>
                <a:tab pos="2000250" algn="l"/>
                <a:tab pos="4002088" algn="l"/>
              </a:tabLst>
              <a:defRPr/>
            </a:pPr>
            <a:r>
              <a:rPr lang="en-US" b="1" dirty="0" smtClean="0">
                <a:effectLst>
                  <a:outerShdw blurRad="38100" dist="38100" dir="2700000" algn="tl">
                    <a:srgbClr val="000000"/>
                  </a:outerShdw>
                </a:effectLst>
                <a:latin typeface="CG Times" pitchFamily="18" charset="0"/>
              </a:rPr>
              <a:t>2014-15	1.30%	 0.64%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33400" y="1371600"/>
            <a:ext cx="8153400" cy="1447800"/>
          </a:xfrm>
          <a:effectLst>
            <a:outerShdw dist="35921" dir="2700000" algn="ctr" rotWithShape="0">
              <a:srgbClr val="050505">
                <a:alpha val="99962"/>
              </a:srgbClr>
            </a:outerShdw>
          </a:effectLst>
        </p:spPr>
        <p:txBody>
          <a:bodyPr/>
          <a:lstStyle/>
          <a:p>
            <a:pPr eaLnBrk="1" hangingPunct="1">
              <a:defRPr/>
            </a:pPr>
            <a:r>
              <a:rPr lang="en-US" b="0" dirty="0" smtClean="0">
                <a:solidFill>
                  <a:schemeClr val="tx1"/>
                </a:solidFill>
                <a:latin typeface="CG Times" pitchFamily="18" charset="0"/>
              </a:rPr>
              <a:t>TAX INCREASE PER HOME</a:t>
            </a:r>
            <a:br>
              <a:rPr lang="en-US" b="0" dirty="0" smtClean="0">
                <a:solidFill>
                  <a:schemeClr val="tx1"/>
                </a:solidFill>
                <a:latin typeface="CG Times" pitchFamily="18" charset="0"/>
              </a:rPr>
            </a:br>
            <a:endParaRPr lang="en-US" sz="2400" b="0" dirty="0" smtClean="0">
              <a:solidFill>
                <a:schemeClr val="tx1"/>
              </a:solidFill>
              <a:latin typeface="CG Times" pitchFamily="18" charset="0"/>
            </a:endParaRPr>
          </a:p>
        </p:txBody>
      </p:sp>
      <p:sp>
        <p:nvSpPr>
          <p:cNvPr id="25603" name="Text Box 10"/>
          <p:cNvSpPr txBox="1">
            <a:spLocks noChangeArrowheads="1"/>
          </p:cNvSpPr>
          <p:nvPr/>
        </p:nvSpPr>
        <p:spPr bwMode="auto">
          <a:xfrm>
            <a:off x="1219200" y="2590800"/>
            <a:ext cx="6934200" cy="2124075"/>
          </a:xfrm>
          <a:prstGeom prst="rect">
            <a:avLst/>
          </a:prstGeom>
          <a:noFill/>
          <a:ln w="9525">
            <a:noFill/>
            <a:miter lim="800000"/>
            <a:headEnd/>
            <a:tailEnd/>
          </a:ln>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7" name="Rectangle 6"/>
          <p:cNvSpPr/>
          <p:nvPr/>
        </p:nvSpPr>
        <p:spPr>
          <a:xfrm>
            <a:off x="1905000" y="2667000"/>
            <a:ext cx="5638800" cy="2677656"/>
          </a:xfrm>
          <a:prstGeom prst="rect">
            <a:avLst/>
          </a:prstGeom>
        </p:spPr>
        <p:txBody>
          <a:bodyPr>
            <a:spAutoFit/>
          </a:bodyPr>
          <a:lstStyle/>
          <a:p>
            <a:pPr algn="ctr">
              <a:spcBef>
                <a:spcPct val="50000"/>
              </a:spcBef>
              <a:tabLst>
                <a:tab pos="1828800" algn="l"/>
                <a:tab pos="2111375" algn="l"/>
                <a:tab pos="3657600" algn="l"/>
              </a:tabLst>
              <a:defRPr/>
            </a:pPr>
            <a:r>
              <a:rPr lang="en-US" b="1" dirty="0">
                <a:solidFill>
                  <a:schemeClr val="folHlink"/>
                </a:solidFill>
                <a:effectLst>
                  <a:outerShdw blurRad="38100" dist="38100" dir="2700000" algn="tl">
                    <a:srgbClr val="000000"/>
                  </a:outerShdw>
                </a:effectLst>
                <a:latin typeface="CG Times" pitchFamily="18" charset="0"/>
              </a:rPr>
              <a:t>	</a:t>
            </a:r>
            <a:endParaRPr lang="en-US" b="1" u="sng" dirty="0">
              <a:solidFill>
                <a:schemeClr val="folHlink"/>
              </a:solidFill>
              <a:effectLst>
                <a:outerShdw blurRad="38100" dist="38100" dir="2700000" algn="tl">
                  <a:srgbClr val="000000"/>
                </a:outerShdw>
              </a:effectLst>
              <a:latin typeface="CG Times" pitchFamily="18" charset="0"/>
            </a:endParaRPr>
          </a:p>
          <a:p>
            <a:pPr>
              <a:spcBef>
                <a:spcPct val="50000"/>
              </a:spcBef>
              <a:tabLst>
                <a:tab pos="1998663" algn="l"/>
                <a:tab pos="3486150" algn="l"/>
                <a:tab pos="3657600" algn="l"/>
              </a:tabLst>
              <a:defRPr/>
            </a:pPr>
            <a:r>
              <a:rPr lang="en-US" b="1" dirty="0" smtClean="0">
                <a:effectLst>
                  <a:outerShdw blurRad="38100" dist="38100" dir="2700000" algn="tl">
                    <a:srgbClr val="000000"/>
                  </a:outerShdw>
                </a:effectLst>
                <a:latin typeface="CG Times" pitchFamily="18" charset="0"/>
              </a:rPr>
              <a:t>$100,000		$  26</a:t>
            </a:r>
          </a:p>
          <a:p>
            <a:pPr>
              <a:spcBef>
                <a:spcPct val="50000"/>
              </a:spcBef>
              <a:tabLst>
                <a:tab pos="1998663" algn="l"/>
                <a:tab pos="3487738" algn="l"/>
                <a:tab pos="3657600" algn="l"/>
              </a:tabLst>
              <a:defRPr/>
            </a:pPr>
            <a:r>
              <a:rPr lang="en-US" b="1" dirty="0" smtClean="0">
                <a:effectLst>
                  <a:outerShdw blurRad="38100" dist="38100" dir="2700000" algn="tl">
                    <a:srgbClr val="000000"/>
                  </a:outerShdw>
                </a:effectLst>
                <a:latin typeface="CG Times" pitchFamily="18" charset="0"/>
              </a:rPr>
              <a:t>$150,000		$  45</a:t>
            </a:r>
          </a:p>
          <a:p>
            <a:pPr>
              <a:spcBef>
                <a:spcPct val="50000"/>
              </a:spcBef>
              <a:tabLst>
                <a:tab pos="1998663" algn="l"/>
                <a:tab pos="3487738" algn="l"/>
                <a:tab pos="3657600" algn="l"/>
              </a:tabLst>
              <a:defRPr/>
            </a:pPr>
            <a:r>
              <a:rPr lang="en-US" b="1" dirty="0" smtClean="0">
                <a:effectLst>
                  <a:outerShdw blurRad="38100" dist="38100" dir="2700000" algn="tl">
                    <a:srgbClr val="000000"/>
                  </a:outerShdw>
                </a:effectLst>
                <a:latin typeface="CG Times" pitchFamily="18" charset="0"/>
              </a:rPr>
              <a:t>$200,000</a:t>
            </a:r>
            <a:r>
              <a:rPr lang="en-US" b="1" dirty="0">
                <a:effectLst>
                  <a:outerShdw blurRad="38100" dist="38100" dir="2700000" algn="tl">
                    <a:srgbClr val="000000"/>
                  </a:outerShdw>
                </a:effectLst>
                <a:latin typeface="CG Times" pitchFamily="18" charset="0"/>
              </a:rPr>
              <a:t>	</a:t>
            </a:r>
            <a:r>
              <a:rPr lang="en-US" b="1" dirty="0" smtClean="0">
                <a:effectLst>
                  <a:outerShdw blurRad="38100" dist="38100" dir="2700000" algn="tl">
                    <a:srgbClr val="000000"/>
                  </a:outerShdw>
                </a:effectLst>
                <a:latin typeface="CG Times" pitchFamily="18" charset="0"/>
              </a:rPr>
              <a:t> </a:t>
            </a:r>
            <a:r>
              <a:rPr lang="en-US" b="1" dirty="0">
                <a:effectLst>
                  <a:outerShdw blurRad="38100" dist="38100" dir="2700000" algn="tl">
                    <a:srgbClr val="000000"/>
                  </a:outerShdw>
                </a:effectLst>
                <a:latin typeface="CG Times" pitchFamily="18" charset="0"/>
              </a:rPr>
              <a:t>	</a:t>
            </a:r>
            <a:r>
              <a:rPr lang="en-US" b="1" dirty="0" smtClean="0">
                <a:effectLst>
                  <a:outerShdw blurRad="38100" dist="38100" dir="2700000" algn="tl">
                    <a:srgbClr val="000000"/>
                  </a:outerShdw>
                </a:effectLst>
                <a:latin typeface="CG Times" pitchFamily="18" charset="0"/>
              </a:rPr>
              <a:t>$  65</a:t>
            </a:r>
            <a:endParaRPr lang="en-US" b="1" dirty="0">
              <a:effectLst>
                <a:outerShdw blurRad="38100" dist="38100" dir="2700000" algn="tl">
                  <a:srgbClr val="000000"/>
                </a:outerShdw>
              </a:effectLst>
              <a:latin typeface="CG Times" pitchFamily="18" charset="0"/>
            </a:endParaRPr>
          </a:p>
          <a:p>
            <a:pPr>
              <a:spcBef>
                <a:spcPct val="50000"/>
              </a:spcBef>
              <a:tabLst>
                <a:tab pos="3486150" algn="l"/>
                <a:tab pos="3657600" algn="l"/>
              </a:tabLst>
              <a:defRPr/>
            </a:pPr>
            <a:r>
              <a:rPr lang="en-US" b="1" dirty="0" smtClean="0">
                <a:effectLst>
                  <a:outerShdw blurRad="38100" dist="38100" dir="2700000" algn="tl">
                    <a:srgbClr val="000000"/>
                  </a:outerShdw>
                </a:effectLst>
                <a:latin typeface="CG Times" pitchFamily="18" charset="0"/>
              </a:rPr>
              <a:t>$250,000</a:t>
            </a:r>
            <a:r>
              <a:rPr lang="en-US" b="1" dirty="0">
                <a:effectLst>
                  <a:outerShdw blurRad="38100" dist="38100" dir="2700000" algn="tl">
                    <a:srgbClr val="000000"/>
                  </a:outerShdw>
                </a:effectLst>
                <a:latin typeface="CG Times" pitchFamily="18" charset="0"/>
              </a:rPr>
              <a:t>	</a:t>
            </a:r>
            <a:r>
              <a:rPr lang="en-US" b="1" dirty="0" smtClean="0">
                <a:effectLst>
                  <a:outerShdw blurRad="38100" dist="38100" dir="2700000" algn="tl">
                    <a:srgbClr val="000000"/>
                  </a:outerShdw>
                </a:effectLst>
                <a:latin typeface="CG Times" pitchFamily="18" charset="0"/>
              </a:rPr>
              <a:t>$</a:t>
            </a:r>
            <a:r>
              <a:rPr lang="en-US" b="1" dirty="0">
                <a:effectLst>
                  <a:outerShdw blurRad="38100" dist="38100" dir="2700000" algn="tl">
                    <a:srgbClr val="000000"/>
                  </a:outerShdw>
                </a:effectLst>
                <a:latin typeface="CG Times" pitchFamily="18" charset="0"/>
              </a:rPr>
              <a:t> </a:t>
            </a:r>
            <a:r>
              <a:rPr lang="en-US" b="1" dirty="0" smtClean="0">
                <a:effectLst>
                  <a:outerShdw blurRad="38100" dist="38100" dir="2700000" algn="tl">
                    <a:srgbClr val="000000"/>
                  </a:outerShdw>
                </a:effectLst>
                <a:latin typeface="CG Times" pitchFamily="18" charset="0"/>
              </a:rPr>
              <a:t> 84</a:t>
            </a:r>
          </a:p>
        </p:txBody>
      </p:sp>
      <p:sp>
        <p:nvSpPr>
          <p:cNvPr id="5" name="TextBox 4"/>
          <p:cNvSpPr txBox="1"/>
          <p:nvPr/>
        </p:nvSpPr>
        <p:spPr>
          <a:xfrm>
            <a:off x="1752600" y="2438400"/>
            <a:ext cx="1524000" cy="830997"/>
          </a:xfrm>
          <a:prstGeom prst="rect">
            <a:avLst/>
          </a:prstGeom>
          <a:noFill/>
        </p:spPr>
        <p:txBody>
          <a:bodyPr wrap="square" rtlCol="0">
            <a:spAutoFit/>
          </a:bodyPr>
          <a:lstStyle/>
          <a:p>
            <a:pPr algn="ctr"/>
            <a:r>
              <a:rPr lang="en-US" b="1" dirty="0" smtClean="0">
                <a:solidFill>
                  <a:schemeClr val="folHlink"/>
                </a:solidFill>
                <a:effectLst>
                  <a:outerShdw blurRad="38100" dist="38100" dir="2700000" algn="tl">
                    <a:srgbClr val="000000"/>
                  </a:outerShdw>
                </a:effectLst>
                <a:latin typeface="CG Times" pitchFamily="18" charset="0"/>
              </a:rPr>
              <a:t>Assessed</a:t>
            </a:r>
            <a:r>
              <a:rPr lang="en-US" b="1" u="sng" dirty="0" smtClean="0">
                <a:solidFill>
                  <a:schemeClr val="folHlink"/>
                </a:solidFill>
                <a:effectLst>
                  <a:outerShdw blurRad="38100" dist="38100" dir="2700000" algn="tl">
                    <a:srgbClr val="000000"/>
                  </a:outerShdw>
                </a:effectLst>
                <a:latin typeface="CG Times" pitchFamily="18" charset="0"/>
              </a:rPr>
              <a:t> Value</a:t>
            </a:r>
          </a:p>
        </p:txBody>
      </p:sp>
      <p:sp>
        <p:nvSpPr>
          <p:cNvPr id="6" name="TextBox 5"/>
          <p:cNvSpPr txBox="1"/>
          <p:nvPr/>
        </p:nvSpPr>
        <p:spPr>
          <a:xfrm>
            <a:off x="5181600" y="2514600"/>
            <a:ext cx="1524000" cy="830997"/>
          </a:xfrm>
          <a:prstGeom prst="rect">
            <a:avLst/>
          </a:prstGeom>
          <a:noFill/>
        </p:spPr>
        <p:txBody>
          <a:bodyPr wrap="square" rtlCol="0">
            <a:spAutoFit/>
          </a:bodyPr>
          <a:lstStyle/>
          <a:p>
            <a:pPr algn="ctr"/>
            <a:r>
              <a:rPr lang="en-US" b="1" dirty="0" smtClean="0">
                <a:solidFill>
                  <a:schemeClr val="folHlink"/>
                </a:solidFill>
                <a:effectLst>
                  <a:outerShdw blurRad="38100" dist="38100" dir="2700000" algn="tl">
                    <a:srgbClr val="000000"/>
                  </a:outerShdw>
                </a:effectLst>
                <a:latin typeface="CG Times" pitchFamily="18" charset="0"/>
              </a:rPr>
              <a:t>Annual</a:t>
            </a:r>
            <a:r>
              <a:rPr lang="en-US" b="1" u="sng" dirty="0" smtClean="0">
                <a:solidFill>
                  <a:schemeClr val="folHlink"/>
                </a:solidFill>
                <a:effectLst>
                  <a:outerShdw blurRad="38100" dist="38100" dir="2700000" algn="tl">
                    <a:srgbClr val="000000"/>
                  </a:outerShdw>
                </a:effectLst>
                <a:latin typeface="CG Times" pitchFamily="18" charset="0"/>
              </a:rPr>
              <a:t> Cost*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33400" y="1447800"/>
            <a:ext cx="8229600" cy="914400"/>
          </a:xfrm>
          <a:effectLst>
            <a:outerShdw dist="35921" dir="2700000" algn="ctr" rotWithShape="0">
              <a:srgbClr val="050505">
                <a:alpha val="99962"/>
              </a:srgbClr>
            </a:outerShdw>
          </a:effectLst>
        </p:spPr>
        <p:txBody>
          <a:bodyPr/>
          <a:lstStyle/>
          <a:p>
            <a:pPr eaLnBrk="1" hangingPunct="1">
              <a:defRPr/>
            </a:pPr>
            <a:r>
              <a:rPr lang="en-US" sz="2800" dirty="0" smtClean="0">
                <a:solidFill>
                  <a:srgbClr val="FFFF00"/>
                </a:solidFill>
                <a:latin typeface="CG Times" pitchFamily="18" charset="0"/>
              </a:rPr>
              <a:t>Monroe County School Tax Rates  - Prior Year</a:t>
            </a:r>
            <a:br>
              <a:rPr lang="en-US" sz="2800" dirty="0" smtClean="0">
                <a:solidFill>
                  <a:srgbClr val="FFFF00"/>
                </a:solidFill>
                <a:latin typeface="CG Times" pitchFamily="18" charset="0"/>
              </a:rPr>
            </a:br>
            <a:r>
              <a:rPr lang="en-US" sz="2800" dirty="0" smtClean="0">
                <a:solidFill>
                  <a:srgbClr val="FFFF00"/>
                </a:solidFill>
                <a:latin typeface="CG Times" pitchFamily="18" charset="0"/>
              </a:rPr>
              <a:t>(Per $1,000 of Assessed Value)</a:t>
            </a:r>
          </a:p>
        </p:txBody>
      </p:sp>
      <p:sp>
        <p:nvSpPr>
          <p:cNvPr id="26627" name="Text Box 10"/>
          <p:cNvSpPr txBox="1">
            <a:spLocks noChangeArrowheads="1"/>
          </p:cNvSpPr>
          <p:nvPr/>
        </p:nvSpPr>
        <p:spPr bwMode="auto">
          <a:xfrm flipH="1" flipV="1">
            <a:off x="914400" y="3962400"/>
            <a:ext cx="304800" cy="2124075"/>
          </a:xfrm>
          <a:prstGeom prst="rect">
            <a:avLst/>
          </a:prstGeom>
          <a:noFill/>
          <a:ln w="9525">
            <a:noFill/>
            <a:miter lim="800000"/>
            <a:headEnd/>
            <a:tailEnd/>
          </a:ln>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7" name="Rectangle 6"/>
          <p:cNvSpPr/>
          <p:nvPr/>
        </p:nvSpPr>
        <p:spPr>
          <a:xfrm>
            <a:off x="1143000" y="2438401"/>
            <a:ext cx="6705600" cy="5109091"/>
          </a:xfrm>
          <a:prstGeom prst="rect">
            <a:avLst/>
          </a:prstGeom>
        </p:spPr>
        <p:txBody>
          <a:bodyPr wrap="square">
            <a:spAutoFit/>
          </a:bodyPr>
          <a:lstStyle/>
          <a:p>
            <a:pPr marL="57150">
              <a:spcBef>
                <a:spcPct val="50000"/>
              </a:spcBef>
              <a:tabLst>
                <a:tab pos="1027113" algn="l"/>
                <a:tab pos="2292350" algn="l"/>
                <a:tab pos="2743200" algn="l"/>
                <a:tab pos="3262313" algn="l"/>
                <a:tab pos="4121150" algn="l"/>
                <a:tab pos="4572000" algn="l"/>
                <a:tab pos="5203825" algn="l"/>
              </a:tabLst>
              <a:defRPr/>
            </a:pPr>
            <a:r>
              <a:rPr lang="en-US" sz="2000" b="1" u="sng" dirty="0">
                <a:solidFill>
                  <a:srgbClr val="FFFF00"/>
                </a:solidFill>
                <a:effectLst>
                  <a:outerShdw blurRad="38100" dist="38100" dir="2700000" algn="tl">
                    <a:srgbClr val="000000">
                      <a:alpha val="43137"/>
                    </a:srgbClr>
                  </a:outerShdw>
                </a:effectLst>
                <a:latin typeface="CG Times" pitchFamily="18" charset="0"/>
              </a:rPr>
              <a:t>District</a:t>
            </a:r>
            <a:r>
              <a:rPr lang="en-US" sz="2000" b="1" dirty="0">
                <a:solidFill>
                  <a:srgbClr val="FFFF00"/>
                </a:solidFill>
                <a:effectLst>
                  <a:outerShdw blurRad="38100" dist="38100" dir="2700000" algn="tl">
                    <a:srgbClr val="000000">
                      <a:alpha val="43137"/>
                    </a:srgbClr>
                  </a:outerShdw>
                </a:effectLst>
                <a:latin typeface="CG Times" pitchFamily="18" charset="0"/>
              </a:rPr>
              <a:t>	</a:t>
            </a:r>
            <a:r>
              <a:rPr lang="en-US" sz="2000" b="1" u="sng" dirty="0">
                <a:solidFill>
                  <a:srgbClr val="FFFF00"/>
                </a:solidFill>
                <a:effectLst>
                  <a:outerShdw blurRad="38100" dist="38100" dir="2700000" algn="tl">
                    <a:srgbClr val="000000">
                      <a:alpha val="43137"/>
                    </a:srgbClr>
                  </a:outerShdw>
                </a:effectLst>
                <a:latin typeface="CG Times" pitchFamily="18" charset="0"/>
              </a:rPr>
              <a:t>Tax Rate</a:t>
            </a:r>
            <a:r>
              <a:rPr lang="en-US" sz="2000" b="1" dirty="0">
                <a:solidFill>
                  <a:srgbClr val="FFFF00"/>
                </a:solidFill>
                <a:effectLst>
                  <a:outerShdw blurRad="38100" dist="38100" dir="2700000" algn="tl">
                    <a:srgbClr val="000000">
                      <a:alpha val="43137"/>
                    </a:srgbClr>
                  </a:outerShdw>
                </a:effectLst>
                <a:latin typeface="CG Times" pitchFamily="18" charset="0"/>
              </a:rPr>
              <a:t>	</a:t>
            </a:r>
            <a:r>
              <a:rPr lang="en-US" sz="2000" b="1" u="sng" dirty="0">
                <a:solidFill>
                  <a:srgbClr val="FFFF00"/>
                </a:solidFill>
                <a:effectLst>
                  <a:outerShdw blurRad="38100" dist="38100" dir="2700000" algn="tl">
                    <a:srgbClr val="000000">
                      <a:alpha val="43137"/>
                    </a:srgbClr>
                  </a:outerShdw>
                </a:effectLst>
                <a:latin typeface="CG Times" pitchFamily="18" charset="0"/>
              </a:rPr>
              <a:t>District</a:t>
            </a:r>
            <a:r>
              <a:rPr lang="en-US" sz="2000" b="1" dirty="0">
                <a:solidFill>
                  <a:srgbClr val="FFFF00"/>
                </a:solidFill>
                <a:effectLst>
                  <a:outerShdw blurRad="38100" dist="38100" dir="2700000" algn="tl">
                    <a:srgbClr val="000000">
                      <a:alpha val="43137"/>
                    </a:srgbClr>
                  </a:outerShdw>
                </a:effectLst>
                <a:latin typeface="CG Times" pitchFamily="18" charset="0"/>
              </a:rPr>
              <a:t>	</a:t>
            </a:r>
            <a:r>
              <a:rPr lang="en-US" sz="2000" b="1" u="sng" dirty="0">
                <a:solidFill>
                  <a:srgbClr val="FFFF00"/>
                </a:solidFill>
                <a:effectLst>
                  <a:outerShdw blurRad="38100" dist="38100" dir="2700000" algn="tl">
                    <a:srgbClr val="000000">
                      <a:alpha val="43137"/>
                    </a:srgbClr>
                  </a:outerShdw>
                </a:effectLst>
                <a:latin typeface="CG Times" pitchFamily="18" charset="0"/>
              </a:rPr>
              <a:t>Tax Rate</a:t>
            </a:r>
            <a:r>
              <a:rPr lang="en-US" sz="2000" b="1" dirty="0">
                <a:solidFill>
                  <a:srgbClr val="FFFF00"/>
                </a:solidFill>
                <a:effectLst>
                  <a:outerShdw blurRad="38100" dist="38100" dir="2700000" algn="tl">
                    <a:srgbClr val="000000">
                      <a:alpha val="43137"/>
                    </a:srgbClr>
                  </a:outerShdw>
                </a:effectLst>
                <a:latin typeface="CG Times" pitchFamily="18" charset="0"/>
              </a:rPr>
              <a:t>	</a:t>
            </a:r>
            <a:r>
              <a:rPr lang="en-US" sz="2000" b="1" u="sng" dirty="0">
                <a:solidFill>
                  <a:srgbClr val="FFFF00"/>
                </a:solidFill>
                <a:effectLst>
                  <a:outerShdw blurRad="38100" dist="38100" dir="2700000" algn="tl">
                    <a:srgbClr val="000000">
                      <a:alpha val="43137"/>
                    </a:srgbClr>
                  </a:outerShdw>
                </a:effectLst>
                <a:latin typeface="CG Times" pitchFamily="18" charset="0"/>
              </a:rPr>
              <a:t>District</a:t>
            </a:r>
            <a:r>
              <a:rPr lang="en-US" sz="2000" b="1" dirty="0">
                <a:solidFill>
                  <a:srgbClr val="FFFF00"/>
                </a:solidFill>
                <a:effectLst>
                  <a:outerShdw blurRad="38100" dist="38100" dir="2700000" algn="tl">
                    <a:srgbClr val="000000">
                      <a:alpha val="43137"/>
                    </a:srgbClr>
                  </a:outerShdw>
                </a:effectLst>
                <a:latin typeface="CG Times" pitchFamily="18" charset="0"/>
              </a:rPr>
              <a:t>	</a:t>
            </a:r>
            <a:r>
              <a:rPr lang="en-US" sz="2000" b="1" u="sng" dirty="0">
                <a:solidFill>
                  <a:srgbClr val="FFFF00"/>
                </a:solidFill>
                <a:effectLst>
                  <a:outerShdw blurRad="38100" dist="38100" dir="2700000" algn="tl">
                    <a:srgbClr val="000000">
                      <a:alpha val="43137"/>
                    </a:srgbClr>
                  </a:outerShdw>
                </a:effectLst>
                <a:latin typeface="CG Times" pitchFamily="18" charset="0"/>
              </a:rPr>
              <a:t>Tax Rate</a:t>
            </a:r>
          </a:p>
          <a:p>
            <a:pPr>
              <a:spcBef>
                <a:spcPct val="50000"/>
              </a:spcBef>
              <a:tabLst>
                <a:tab pos="338138" algn="l"/>
                <a:tab pos="1139825" algn="l"/>
                <a:tab pos="2630488" algn="l"/>
                <a:tab pos="3375025" algn="l"/>
                <a:tab pos="4854575" algn="l"/>
                <a:tab pos="5656263" algn="l"/>
              </a:tabLst>
              <a:defRPr/>
            </a:pPr>
            <a:r>
              <a:rPr lang="en-US" sz="2000" b="1" dirty="0">
                <a:solidFill>
                  <a:schemeClr val="tx2"/>
                </a:solidFill>
                <a:effectLst>
                  <a:outerShdw blurRad="38100" dist="38100" dir="2700000" algn="tl">
                    <a:srgbClr val="000000">
                      <a:alpha val="43137"/>
                    </a:srgbClr>
                  </a:outerShdw>
                </a:effectLst>
                <a:latin typeface="CG Times" pitchFamily="18" charset="0"/>
              </a:rPr>
              <a:t>	1	</a:t>
            </a:r>
            <a:r>
              <a:rPr lang="en-US" sz="2000" b="1" dirty="0" smtClean="0">
                <a:solidFill>
                  <a:schemeClr val="tx2"/>
                </a:solidFill>
                <a:effectLst>
                  <a:outerShdw blurRad="38100" dist="38100" dir="2700000" algn="tl">
                    <a:srgbClr val="000000">
                      <a:alpha val="43137"/>
                    </a:srgbClr>
                  </a:outerShdw>
                </a:effectLst>
                <a:latin typeface="CG Times" pitchFamily="18" charset="0"/>
              </a:rPr>
              <a:t>30.48</a:t>
            </a:r>
            <a:r>
              <a:rPr lang="en-US" sz="2000" b="1" dirty="0">
                <a:solidFill>
                  <a:schemeClr val="tx2"/>
                </a:solidFill>
                <a:effectLst>
                  <a:outerShdw blurRad="38100" dist="38100" dir="2700000" algn="tl">
                    <a:srgbClr val="000000">
                      <a:alpha val="43137"/>
                    </a:srgbClr>
                  </a:outerShdw>
                </a:effectLst>
                <a:latin typeface="CG Times" pitchFamily="18" charset="0"/>
              </a:rPr>
              <a:t>	7	</a:t>
            </a:r>
            <a:r>
              <a:rPr lang="en-US" sz="2000" b="1" dirty="0" smtClean="0">
                <a:solidFill>
                  <a:schemeClr val="tx2"/>
                </a:solidFill>
                <a:effectLst>
                  <a:outerShdw blurRad="38100" dist="38100" dir="2700000" algn="tl">
                    <a:srgbClr val="000000">
                      <a:alpha val="43137"/>
                    </a:srgbClr>
                  </a:outerShdw>
                </a:effectLst>
                <a:latin typeface="CG Times" pitchFamily="18" charset="0"/>
              </a:rPr>
              <a:t>24.56</a:t>
            </a:r>
            <a:r>
              <a:rPr lang="en-US" sz="2000" b="1" dirty="0">
                <a:solidFill>
                  <a:schemeClr val="tx2"/>
                </a:solidFill>
                <a:effectLst>
                  <a:outerShdw blurRad="38100" dist="38100" dir="2700000" algn="tl">
                    <a:srgbClr val="000000">
                      <a:alpha val="43137"/>
                    </a:srgbClr>
                  </a:outerShdw>
                </a:effectLst>
                <a:latin typeface="CG Times" pitchFamily="18" charset="0"/>
              </a:rPr>
              <a:t>	13	</a:t>
            </a:r>
            <a:r>
              <a:rPr lang="en-US" sz="2000" b="1" dirty="0" smtClean="0">
                <a:solidFill>
                  <a:schemeClr val="tx2"/>
                </a:solidFill>
                <a:effectLst>
                  <a:outerShdw blurRad="38100" dist="38100" dir="2700000" algn="tl">
                    <a:srgbClr val="000000">
                      <a:alpha val="43137"/>
                    </a:srgbClr>
                  </a:outerShdw>
                </a:effectLst>
                <a:latin typeface="CG Times" pitchFamily="18" charset="0"/>
              </a:rPr>
              <a:t>23.24</a:t>
            </a:r>
            <a:endParaRPr lang="en-US" sz="2000" b="1" dirty="0">
              <a:solidFill>
                <a:schemeClr val="tx2"/>
              </a:solidFill>
              <a:effectLst>
                <a:outerShdw blurRad="38100" dist="38100" dir="2700000" algn="tl">
                  <a:srgbClr val="000000">
                    <a:alpha val="43137"/>
                  </a:srgbClr>
                </a:outerShdw>
              </a:effectLst>
              <a:latin typeface="CG Times" pitchFamily="18" charset="0"/>
            </a:endParaRPr>
          </a:p>
          <a:p>
            <a:pPr>
              <a:spcBef>
                <a:spcPct val="50000"/>
              </a:spcBef>
              <a:tabLst>
                <a:tab pos="338138" algn="l"/>
                <a:tab pos="1139825" algn="l"/>
                <a:tab pos="2630488" algn="l"/>
                <a:tab pos="3375025" algn="l"/>
                <a:tab pos="4854575" algn="l"/>
                <a:tab pos="5656263" algn="l"/>
              </a:tabLst>
              <a:defRPr/>
            </a:pPr>
            <a:r>
              <a:rPr lang="en-US" sz="2000" b="1" dirty="0">
                <a:solidFill>
                  <a:schemeClr val="tx2"/>
                </a:solidFill>
                <a:effectLst>
                  <a:outerShdw blurRad="38100" dist="38100" dir="2700000" algn="tl">
                    <a:srgbClr val="000000">
                      <a:alpha val="43137"/>
                    </a:srgbClr>
                  </a:outerShdw>
                </a:effectLst>
                <a:latin typeface="CG Times" pitchFamily="18" charset="0"/>
              </a:rPr>
              <a:t>	2	</a:t>
            </a:r>
            <a:r>
              <a:rPr lang="en-US" sz="2000" b="1" dirty="0" smtClean="0">
                <a:solidFill>
                  <a:schemeClr val="tx2"/>
                </a:solidFill>
                <a:effectLst>
                  <a:outerShdw blurRad="38100" dist="38100" dir="2700000" algn="tl">
                    <a:srgbClr val="000000">
                      <a:alpha val="43137"/>
                    </a:srgbClr>
                  </a:outerShdw>
                </a:effectLst>
                <a:latin typeface="CG Times" pitchFamily="18" charset="0"/>
              </a:rPr>
              <a:t>28.73</a:t>
            </a:r>
            <a:r>
              <a:rPr lang="en-US" sz="2000" b="1" dirty="0">
                <a:solidFill>
                  <a:schemeClr val="tx2"/>
                </a:solidFill>
                <a:effectLst>
                  <a:outerShdw blurRad="38100" dist="38100" dir="2700000" algn="tl">
                    <a:srgbClr val="000000">
                      <a:alpha val="43137"/>
                    </a:srgbClr>
                  </a:outerShdw>
                </a:effectLst>
                <a:latin typeface="CG Times" pitchFamily="18" charset="0"/>
              </a:rPr>
              <a:t>	8	</a:t>
            </a:r>
            <a:r>
              <a:rPr lang="en-US" sz="2000" b="1" dirty="0" smtClean="0">
                <a:solidFill>
                  <a:schemeClr val="tx2"/>
                </a:solidFill>
                <a:effectLst>
                  <a:outerShdw blurRad="38100" dist="38100" dir="2700000" algn="tl">
                    <a:srgbClr val="000000">
                      <a:alpha val="43137"/>
                    </a:srgbClr>
                  </a:outerShdw>
                </a:effectLst>
                <a:latin typeface="CG Times" pitchFamily="18" charset="0"/>
              </a:rPr>
              <a:t>24.47</a:t>
            </a:r>
            <a:r>
              <a:rPr lang="en-US" sz="2000" b="1" dirty="0">
                <a:solidFill>
                  <a:schemeClr val="tx2"/>
                </a:solidFill>
                <a:effectLst>
                  <a:outerShdw blurRad="38100" dist="38100" dir="2700000" algn="tl">
                    <a:srgbClr val="000000">
                      <a:alpha val="43137"/>
                    </a:srgbClr>
                  </a:outerShdw>
                </a:effectLst>
                <a:latin typeface="CG Times" pitchFamily="18" charset="0"/>
              </a:rPr>
              <a:t>	14	</a:t>
            </a:r>
            <a:r>
              <a:rPr lang="en-US" sz="2000" b="1" dirty="0" smtClean="0">
                <a:solidFill>
                  <a:schemeClr val="tx2"/>
                </a:solidFill>
                <a:effectLst>
                  <a:outerShdw blurRad="38100" dist="38100" dir="2700000" algn="tl">
                    <a:srgbClr val="000000">
                      <a:alpha val="43137"/>
                    </a:srgbClr>
                  </a:outerShdw>
                </a:effectLst>
                <a:latin typeface="CG Times" pitchFamily="18" charset="0"/>
              </a:rPr>
              <a:t>23.23</a:t>
            </a:r>
            <a:endParaRPr lang="en-US" sz="2000" b="1" dirty="0">
              <a:solidFill>
                <a:schemeClr val="tx2"/>
              </a:solidFill>
              <a:effectLst>
                <a:outerShdw blurRad="38100" dist="38100" dir="2700000" algn="tl">
                  <a:srgbClr val="000000">
                    <a:alpha val="43137"/>
                  </a:srgbClr>
                </a:outerShdw>
              </a:effectLst>
              <a:latin typeface="CG Times" pitchFamily="18" charset="0"/>
            </a:endParaRPr>
          </a:p>
          <a:p>
            <a:pPr>
              <a:spcBef>
                <a:spcPct val="50000"/>
              </a:spcBef>
              <a:tabLst>
                <a:tab pos="338138" algn="l"/>
                <a:tab pos="1139825" algn="l"/>
                <a:tab pos="2630488" algn="l"/>
                <a:tab pos="3375025" algn="l"/>
                <a:tab pos="4854575" algn="l"/>
                <a:tab pos="5656263" algn="l"/>
              </a:tabLst>
              <a:defRPr/>
            </a:pPr>
            <a:r>
              <a:rPr lang="en-US" sz="2000" b="1" dirty="0">
                <a:solidFill>
                  <a:schemeClr val="tx2"/>
                </a:solidFill>
                <a:effectLst>
                  <a:outerShdw blurRad="38100" dist="38100" dir="2700000" algn="tl">
                    <a:srgbClr val="000000">
                      <a:alpha val="43137"/>
                    </a:srgbClr>
                  </a:outerShdw>
                </a:effectLst>
                <a:latin typeface="CG Times" pitchFamily="18" charset="0"/>
              </a:rPr>
              <a:t>	3	</a:t>
            </a:r>
            <a:r>
              <a:rPr lang="en-US" sz="2000" b="1" dirty="0" smtClean="0">
                <a:solidFill>
                  <a:schemeClr val="tx2"/>
                </a:solidFill>
                <a:effectLst>
                  <a:outerShdw blurRad="38100" dist="38100" dir="2700000" algn="tl">
                    <a:srgbClr val="000000">
                      <a:alpha val="43137"/>
                    </a:srgbClr>
                  </a:outerShdw>
                </a:effectLst>
                <a:latin typeface="CG Times" pitchFamily="18" charset="0"/>
              </a:rPr>
              <a:t>26.55</a:t>
            </a:r>
            <a:r>
              <a:rPr lang="en-US" sz="2000" b="1" dirty="0">
                <a:solidFill>
                  <a:schemeClr val="tx2"/>
                </a:solidFill>
                <a:effectLst>
                  <a:outerShdw blurRad="38100" dist="38100" dir="2700000" algn="tl">
                    <a:srgbClr val="000000">
                      <a:alpha val="43137"/>
                    </a:srgbClr>
                  </a:outerShdw>
                </a:effectLst>
                <a:latin typeface="CG Times" pitchFamily="18" charset="0"/>
              </a:rPr>
              <a:t>	9	</a:t>
            </a:r>
            <a:r>
              <a:rPr lang="en-US" sz="2000" b="1" dirty="0" smtClean="0">
                <a:solidFill>
                  <a:schemeClr val="tx2"/>
                </a:solidFill>
                <a:effectLst>
                  <a:outerShdw blurRad="38100" dist="38100" dir="2700000" algn="tl">
                    <a:srgbClr val="000000">
                      <a:alpha val="43137"/>
                    </a:srgbClr>
                  </a:outerShdw>
                </a:effectLst>
                <a:latin typeface="CG Times" pitchFamily="18" charset="0"/>
              </a:rPr>
              <a:t>24.33</a:t>
            </a:r>
            <a:r>
              <a:rPr lang="en-US" sz="2000" b="1" dirty="0">
                <a:solidFill>
                  <a:schemeClr val="tx2"/>
                </a:solidFill>
                <a:effectLst>
                  <a:outerShdw blurRad="38100" dist="38100" dir="2700000" algn="tl">
                    <a:srgbClr val="000000">
                      <a:alpha val="43137"/>
                    </a:srgbClr>
                  </a:outerShdw>
                </a:effectLst>
                <a:latin typeface="CG Times" pitchFamily="18" charset="0"/>
              </a:rPr>
              <a:t>	15	</a:t>
            </a:r>
            <a:r>
              <a:rPr lang="en-US" sz="2000" b="1" dirty="0" smtClean="0">
                <a:solidFill>
                  <a:schemeClr val="tx2"/>
                </a:solidFill>
                <a:effectLst>
                  <a:outerShdw blurRad="38100" dist="38100" dir="2700000" algn="tl">
                    <a:srgbClr val="000000">
                      <a:alpha val="43137"/>
                    </a:srgbClr>
                  </a:outerShdw>
                </a:effectLst>
                <a:latin typeface="CG Times" pitchFamily="18" charset="0"/>
              </a:rPr>
              <a:t>23.03</a:t>
            </a:r>
            <a:endParaRPr lang="en-US" sz="2000" b="1" dirty="0">
              <a:solidFill>
                <a:schemeClr val="tx2"/>
              </a:solidFill>
              <a:effectLst>
                <a:outerShdw blurRad="38100" dist="38100" dir="2700000" algn="tl">
                  <a:srgbClr val="000000">
                    <a:alpha val="43137"/>
                  </a:srgbClr>
                </a:outerShdw>
              </a:effectLst>
              <a:latin typeface="CG Times" pitchFamily="18" charset="0"/>
            </a:endParaRPr>
          </a:p>
          <a:p>
            <a:pPr>
              <a:spcBef>
                <a:spcPct val="50000"/>
              </a:spcBef>
              <a:tabLst>
                <a:tab pos="338138" algn="l"/>
                <a:tab pos="1139825" algn="l"/>
                <a:tab pos="2630488" algn="l"/>
                <a:tab pos="3375025" algn="l"/>
                <a:tab pos="4854575" algn="l"/>
                <a:tab pos="5656263" algn="l"/>
              </a:tabLst>
              <a:defRPr/>
            </a:pPr>
            <a:r>
              <a:rPr lang="en-US" sz="2000" b="1" dirty="0">
                <a:solidFill>
                  <a:schemeClr val="tx2"/>
                </a:solidFill>
                <a:effectLst>
                  <a:outerShdw blurRad="38100" dist="38100" dir="2700000" algn="tl">
                    <a:srgbClr val="000000">
                      <a:alpha val="43137"/>
                    </a:srgbClr>
                  </a:outerShdw>
                </a:effectLst>
                <a:latin typeface="CG Times" pitchFamily="18" charset="0"/>
              </a:rPr>
              <a:t>	4	</a:t>
            </a:r>
            <a:r>
              <a:rPr lang="en-US" sz="2000" b="1" dirty="0" smtClean="0">
                <a:solidFill>
                  <a:schemeClr val="tx2"/>
                </a:solidFill>
                <a:effectLst>
                  <a:outerShdw blurRad="38100" dist="38100" dir="2700000" algn="tl">
                    <a:srgbClr val="000000">
                      <a:alpha val="43137"/>
                    </a:srgbClr>
                  </a:outerShdw>
                </a:effectLst>
                <a:latin typeface="CG Times" pitchFamily="18" charset="0"/>
              </a:rPr>
              <a:t>26.32</a:t>
            </a:r>
            <a:r>
              <a:rPr lang="en-US" sz="2000" b="1" dirty="0">
                <a:solidFill>
                  <a:schemeClr val="tx2"/>
                </a:solidFill>
                <a:effectLst>
                  <a:outerShdw blurRad="38100" dist="38100" dir="2700000" algn="tl">
                    <a:srgbClr val="000000">
                      <a:alpha val="43137"/>
                    </a:srgbClr>
                  </a:outerShdw>
                </a:effectLst>
                <a:latin typeface="CG Times" pitchFamily="18" charset="0"/>
              </a:rPr>
              <a:t>	10	</a:t>
            </a:r>
            <a:r>
              <a:rPr lang="en-US" sz="2000" b="1" dirty="0" smtClean="0">
                <a:solidFill>
                  <a:schemeClr val="tx2"/>
                </a:solidFill>
                <a:effectLst>
                  <a:outerShdw blurRad="38100" dist="38100" dir="2700000" algn="tl">
                    <a:srgbClr val="000000">
                      <a:alpha val="43137"/>
                    </a:srgbClr>
                  </a:outerShdw>
                </a:effectLst>
                <a:latin typeface="CG Times" pitchFamily="18" charset="0"/>
              </a:rPr>
              <a:t>24.23</a:t>
            </a:r>
            <a:r>
              <a:rPr lang="en-US" sz="2000" b="1" dirty="0">
                <a:solidFill>
                  <a:schemeClr val="tx2"/>
                </a:solidFill>
                <a:effectLst>
                  <a:outerShdw blurRad="38100" dist="38100" dir="2700000" algn="tl">
                    <a:srgbClr val="000000">
                      <a:alpha val="43137"/>
                    </a:srgbClr>
                  </a:outerShdw>
                </a:effectLst>
                <a:latin typeface="CG Times" pitchFamily="18" charset="0"/>
              </a:rPr>
              <a:t>	16	</a:t>
            </a:r>
            <a:r>
              <a:rPr lang="en-US" sz="2000" b="1" dirty="0" smtClean="0">
                <a:solidFill>
                  <a:schemeClr val="tx2"/>
                </a:solidFill>
                <a:effectLst>
                  <a:outerShdw blurRad="38100" dist="38100" dir="2700000" algn="tl">
                    <a:srgbClr val="000000">
                      <a:alpha val="43137"/>
                    </a:srgbClr>
                  </a:outerShdw>
                </a:effectLst>
                <a:latin typeface="CG Times" pitchFamily="18" charset="0"/>
              </a:rPr>
              <a:t>21.26</a:t>
            </a:r>
            <a:endParaRPr lang="en-US" sz="2000" b="1" dirty="0">
              <a:solidFill>
                <a:schemeClr val="tx2"/>
              </a:solidFill>
              <a:effectLst>
                <a:outerShdw blurRad="38100" dist="38100" dir="2700000" algn="tl">
                  <a:srgbClr val="000000">
                    <a:alpha val="43137"/>
                  </a:srgbClr>
                </a:outerShdw>
              </a:effectLst>
              <a:latin typeface="CG Times" pitchFamily="18" charset="0"/>
            </a:endParaRPr>
          </a:p>
          <a:p>
            <a:pPr>
              <a:spcBef>
                <a:spcPct val="50000"/>
              </a:spcBef>
              <a:tabLst>
                <a:tab pos="338138" algn="l"/>
                <a:tab pos="1139825" algn="l"/>
                <a:tab pos="2630488" algn="l"/>
                <a:tab pos="3375025" algn="l"/>
                <a:tab pos="4854575" algn="l"/>
                <a:tab pos="5656263" algn="l"/>
              </a:tabLst>
              <a:defRPr/>
            </a:pPr>
            <a:r>
              <a:rPr lang="en-US" sz="2000" b="1" dirty="0">
                <a:solidFill>
                  <a:schemeClr val="tx2"/>
                </a:solidFill>
                <a:effectLst>
                  <a:outerShdw blurRad="38100" dist="38100" dir="2700000" algn="tl">
                    <a:srgbClr val="000000">
                      <a:alpha val="43137"/>
                    </a:srgbClr>
                  </a:outerShdw>
                </a:effectLst>
                <a:latin typeface="CG Times" pitchFamily="18" charset="0"/>
              </a:rPr>
              <a:t>	5	</a:t>
            </a:r>
            <a:r>
              <a:rPr lang="en-US" sz="2000" b="1" dirty="0" smtClean="0">
                <a:solidFill>
                  <a:schemeClr val="tx2"/>
                </a:solidFill>
                <a:effectLst>
                  <a:outerShdw blurRad="38100" dist="38100" dir="2700000" algn="tl">
                    <a:srgbClr val="000000">
                      <a:alpha val="43137"/>
                    </a:srgbClr>
                  </a:outerShdw>
                </a:effectLst>
                <a:latin typeface="CG Times" pitchFamily="18" charset="0"/>
              </a:rPr>
              <a:t>25.95</a:t>
            </a:r>
            <a:r>
              <a:rPr lang="en-US" sz="2000" b="1" dirty="0">
                <a:solidFill>
                  <a:schemeClr val="tx2"/>
                </a:solidFill>
                <a:effectLst>
                  <a:outerShdw blurRad="38100" dist="38100" dir="2700000" algn="tl">
                    <a:srgbClr val="000000">
                      <a:alpha val="43137"/>
                    </a:srgbClr>
                  </a:outerShdw>
                </a:effectLst>
                <a:latin typeface="CG Times" pitchFamily="18" charset="0"/>
              </a:rPr>
              <a:t>	11	</a:t>
            </a:r>
            <a:r>
              <a:rPr lang="en-US" sz="2000" b="1" dirty="0" smtClean="0">
                <a:solidFill>
                  <a:schemeClr val="tx2"/>
                </a:solidFill>
                <a:effectLst>
                  <a:outerShdw blurRad="38100" dist="38100" dir="2700000" algn="tl">
                    <a:srgbClr val="000000">
                      <a:alpha val="43137"/>
                    </a:srgbClr>
                  </a:outerShdw>
                </a:effectLst>
                <a:latin typeface="CG Times" pitchFamily="18" charset="0"/>
              </a:rPr>
              <a:t>23.50</a:t>
            </a:r>
            <a:r>
              <a:rPr lang="en-US" sz="2000" b="1" dirty="0">
                <a:solidFill>
                  <a:schemeClr val="tx2"/>
                </a:solidFill>
                <a:effectLst>
                  <a:outerShdw blurRad="38100" dist="38100" dir="2700000" algn="tl">
                    <a:srgbClr val="000000">
                      <a:alpha val="43137"/>
                    </a:srgbClr>
                  </a:outerShdw>
                </a:effectLst>
                <a:latin typeface="CG Times" pitchFamily="18" charset="0"/>
              </a:rPr>
              <a:t>	</a:t>
            </a:r>
            <a:r>
              <a:rPr lang="en-US" sz="2000" b="1" dirty="0">
                <a:solidFill>
                  <a:srgbClr val="FFFF00"/>
                </a:solidFill>
                <a:effectLst>
                  <a:outerShdw blurRad="38100" dist="38100" dir="2700000" algn="tl">
                    <a:srgbClr val="000000">
                      <a:alpha val="43137"/>
                    </a:srgbClr>
                  </a:outerShdw>
                </a:effectLst>
                <a:latin typeface="CG Times" pitchFamily="18" charset="0"/>
              </a:rPr>
              <a:t>RH	</a:t>
            </a:r>
            <a:r>
              <a:rPr lang="en-US" sz="2000" b="1" dirty="0" smtClean="0">
                <a:solidFill>
                  <a:srgbClr val="FFFF00"/>
                </a:solidFill>
                <a:effectLst>
                  <a:outerShdw blurRad="38100" dist="38100" dir="2700000" algn="tl">
                    <a:srgbClr val="000000">
                      <a:alpha val="43137"/>
                    </a:srgbClr>
                  </a:outerShdw>
                </a:effectLst>
                <a:latin typeface="CG Times" pitchFamily="18" charset="0"/>
              </a:rPr>
              <a:t>20.04</a:t>
            </a:r>
            <a:endParaRPr lang="en-US" sz="2000" b="1" dirty="0">
              <a:solidFill>
                <a:srgbClr val="FFFF00"/>
              </a:solidFill>
              <a:effectLst>
                <a:outerShdw blurRad="38100" dist="38100" dir="2700000" algn="tl">
                  <a:srgbClr val="000000">
                    <a:alpha val="43137"/>
                  </a:srgbClr>
                </a:outerShdw>
              </a:effectLst>
              <a:latin typeface="CG Times" pitchFamily="18" charset="0"/>
            </a:endParaRPr>
          </a:p>
          <a:p>
            <a:pPr>
              <a:spcBef>
                <a:spcPct val="50000"/>
              </a:spcBef>
              <a:tabLst>
                <a:tab pos="338138" algn="l"/>
                <a:tab pos="1139825" algn="l"/>
                <a:tab pos="2630488" algn="l"/>
                <a:tab pos="3375025" algn="l"/>
                <a:tab pos="4854575" algn="l"/>
                <a:tab pos="5656263" algn="l"/>
              </a:tabLst>
              <a:defRPr/>
            </a:pPr>
            <a:r>
              <a:rPr lang="en-US" sz="2000" b="1" dirty="0">
                <a:solidFill>
                  <a:schemeClr val="tx2"/>
                </a:solidFill>
                <a:effectLst>
                  <a:outerShdw blurRad="38100" dist="38100" dir="2700000" algn="tl">
                    <a:srgbClr val="000000">
                      <a:alpha val="43137"/>
                    </a:srgbClr>
                  </a:outerShdw>
                </a:effectLst>
                <a:latin typeface="CG Times" pitchFamily="18" charset="0"/>
              </a:rPr>
              <a:t>	6	</a:t>
            </a:r>
            <a:r>
              <a:rPr lang="en-US" sz="2000" b="1" dirty="0" smtClean="0">
                <a:solidFill>
                  <a:schemeClr val="tx2"/>
                </a:solidFill>
                <a:effectLst>
                  <a:outerShdw blurRad="38100" dist="38100" dir="2700000" algn="tl">
                    <a:srgbClr val="000000">
                      <a:alpha val="43137"/>
                    </a:srgbClr>
                  </a:outerShdw>
                </a:effectLst>
                <a:latin typeface="CG Times" pitchFamily="18" charset="0"/>
              </a:rPr>
              <a:t>25.47</a:t>
            </a:r>
            <a:r>
              <a:rPr lang="en-US" sz="2000" b="1" dirty="0">
                <a:solidFill>
                  <a:schemeClr val="tx2"/>
                </a:solidFill>
                <a:effectLst>
                  <a:outerShdw blurRad="38100" dist="38100" dir="2700000" algn="tl">
                    <a:srgbClr val="000000">
                      <a:alpha val="43137"/>
                    </a:srgbClr>
                  </a:outerShdw>
                </a:effectLst>
                <a:latin typeface="CG Times" pitchFamily="18" charset="0"/>
              </a:rPr>
              <a:t>	12	</a:t>
            </a:r>
            <a:r>
              <a:rPr lang="en-US" sz="2000" b="1" dirty="0" smtClean="0">
                <a:solidFill>
                  <a:schemeClr val="tx2"/>
                </a:solidFill>
                <a:effectLst>
                  <a:outerShdw blurRad="38100" dist="38100" dir="2700000" algn="tl">
                    <a:srgbClr val="000000">
                      <a:alpha val="43137"/>
                    </a:srgbClr>
                  </a:outerShdw>
                </a:effectLst>
                <a:latin typeface="CG Times" pitchFamily="18" charset="0"/>
              </a:rPr>
              <a:t>23.44</a:t>
            </a:r>
            <a:r>
              <a:rPr lang="en-US" sz="2000" b="1" dirty="0">
                <a:solidFill>
                  <a:schemeClr val="folHlink"/>
                </a:solidFill>
                <a:effectLst>
                  <a:outerShdw blurRad="38100" dist="38100" dir="2700000" algn="tl">
                    <a:srgbClr val="000000">
                      <a:alpha val="43137"/>
                    </a:srgbClr>
                  </a:outerShdw>
                </a:effectLst>
                <a:latin typeface="CG Times" pitchFamily="18" charset="0"/>
              </a:rPr>
              <a:t>	</a:t>
            </a:r>
          </a:p>
          <a:p>
            <a:pPr>
              <a:spcBef>
                <a:spcPct val="50000"/>
              </a:spcBef>
              <a:tabLst>
                <a:tab pos="338138" algn="l"/>
                <a:tab pos="1139825" algn="l"/>
                <a:tab pos="2630488" algn="l"/>
                <a:tab pos="3375025" algn="l"/>
                <a:tab pos="4402138" algn="l"/>
                <a:tab pos="5373688" algn="l"/>
              </a:tabLst>
              <a:defRPr/>
            </a:pPr>
            <a:r>
              <a:rPr lang="en-US" sz="2000" b="1" dirty="0">
                <a:solidFill>
                  <a:schemeClr val="folHlink"/>
                </a:solidFill>
                <a:latin typeface="CG Times" pitchFamily="18" charset="0"/>
              </a:rPr>
              <a:t>		</a:t>
            </a:r>
          </a:p>
          <a:p>
            <a:pPr>
              <a:spcBef>
                <a:spcPct val="50000"/>
              </a:spcBef>
              <a:tabLst>
                <a:tab pos="338138" algn="l"/>
                <a:tab pos="1139825" algn="l"/>
                <a:tab pos="2630488" algn="l"/>
                <a:tab pos="3375025" algn="l"/>
                <a:tab pos="4402138" algn="l"/>
                <a:tab pos="5373688" algn="l"/>
              </a:tabLst>
              <a:defRPr/>
            </a:pPr>
            <a:r>
              <a:rPr lang="en-US" sz="2000" dirty="0">
                <a:solidFill>
                  <a:schemeClr val="folHlink"/>
                </a:solidFill>
                <a:effectLst>
                  <a:outerShdw blurRad="38100" dist="38100" dir="2700000" algn="tl">
                    <a:srgbClr val="000000"/>
                  </a:outerShdw>
                </a:effectLst>
                <a:latin typeface="CG Times" pitchFamily="18" charset="0"/>
              </a:rPr>
              <a:t>		</a:t>
            </a:r>
          </a:p>
          <a:p>
            <a:pPr>
              <a:spcBef>
                <a:spcPct val="50000"/>
              </a:spcBef>
              <a:tabLst>
                <a:tab pos="1252538" algn="l"/>
                <a:tab pos="2166938" algn="l"/>
                <a:tab pos="4402138" algn="l"/>
                <a:tab pos="5373688" algn="l"/>
              </a:tabLst>
              <a:defRPr/>
            </a:pPr>
            <a:r>
              <a:rPr lang="en-US" sz="2000" dirty="0">
                <a:solidFill>
                  <a:schemeClr val="folHlink"/>
                </a:solidFill>
                <a:effectLst>
                  <a:outerShdw blurRad="38100" dist="38100" dir="2700000" algn="tl">
                    <a:srgbClr val="000000"/>
                  </a:outerShdw>
                </a:effectLst>
                <a:latin typeface="CG Times" pitchFamily="18" charset="0"/>
              </a:rPr>
              <a:t>		</a:t>
            </a:r>
          </a:p>
          <a:p>
            <a:pPr>
              <a:spcBef>
                <a:spcPct val="50000"/>
              </a:spcBef>
              <a:tabLst>
                <a:tab pos="1828800" algn="l"/>
                <a:tab pos="2111375" algn="l"/>
                <a:tab pos="3657600" algn="l"/>
              </a:tabLst>
              <a:defRPr/>
            </a:pPr>
            <a:endParaRPr lang="en-US" b="1" u="sng" dirty="0">
              <a:solidFill>
                <a:schemeClr val="folHlink"/>
              </a:solidFill>
              <a:effectLst>
                <a:outerShdw blurRad="38100" dist="38100" dir="2700000" algn="tl">
                  <a:srgbClr val="000000"/>
                </a:outerShdw>
              </a:effectLst>
              <a:latin typeface="CG Times" pitchFamily="18" charset="0"/>
            </a:endParaRPr>
          </a:p>
        </p:txBody>
      </p:sp>
      <p:sp>
        <p:nvSpPr>
          <p:cNvPr id="8" name="Content Placeholder 7"/>
          <p:cNvSpPr>
            <a:spLocks noGrp="1"/>
          </p:cNvSpPr>
          <p:nvPr>
            <p:ph idx="1"/>
          </p:nvPr>
        </p:nvSpPr>
        <p:spPr>
          <a:xfrm flipH="1" flipV="1">
            <a:off x="7543800" y="5562600"/>
            <a:ext cx="228600" cy="76200"/>
          </a:xfrm>
        </p:spPr>
        <p:txBody>
          <a:bodyPr/>
          <a:lstStyle/>
          <a:p>
            <a:pPr>
              <a:buFont typeface="Monotype Sorts" pitchFamily="84" charset="2"/>
              <a:buNone/>
              <a:defRPr/>
            </a:pPr>
            <a:endParaRPr lang="en-US" dirty="0" smtClean="0"/>
          </a:p>
          <a:p>
            <a:pPr>
              <a:buFont typeface="Monotype Sorts" pitchFamily="84" charset="2"/>
              <a:buNone/>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33400" y="1447800"/>
            <a:ext cx="8229600" cy="914400"/>
          </a:xfrm>
          <a:effectLst>
            <a:outerShdw dist="35921" dir="2700000" algn="ctr" rotWithShape="0">
              <a:srgbClr val="050505">
                <a:alpha val="99962"/>
              </a:srgbClr>
            </a:outerShdw>
          </a:effectLst>
        </p:spPr>
        <p:txBody>
          <a:bodyPr/>
          <a:lstStyle/>
          <a:p>
            <a:pPr eaLnBrk="1" hangingPunct="1">
              <a:defRPr/>
            </a:pPr>
            <a:r>
              <a:rPr lang="en-US" sz="2800" dirty="0" smtClean="0">
                <a:solidFill>
                  <a:schemeClr val="tx1"/>
                </a:solidFill>
                <a:latin typeface="CG Times" pitchFamily="18" charset="0"/>
              </a:rPr>
              <a:t>Proposition 1 - Budget Proposition</a:t>
            </a:r>
          </a:p>
        </p:txBody>
      </p:sp>
      <p:sp>
        <p:nvSpPr>
          <p:cNvPr id="26627" name="Text Box 10"/>
          <p:cNvSpPr txBox="1">
            <a:spLocks noChangeArrowheads="1"/>
          </p:cNvSpPr>
          <p:nvPr/>
        </p:nvSpPr>
        <p:spPr bwMode="auto">
          <a:xfrm flipH="1" flipV="1">
            <a:off x="914400" y="3962400"/>
            <a:ext cx="304800" cy="2124075"/>
          </a:xfrm>
          <a:prstGeom prst="rect">
            <a:avLst/>
          </a:prstGeom>
          <a:noFill/>
          <a:ln w="9525">
            <a:noFill/>
            <a:miter lim="800000"/>
            <a:headEnd/>
            <a:tailEnd/>
          </a:ln>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8" name="Content Placeholder 7"/>
          <p:cNvSpPr>
            <a:spLocks noGrp="1"/>
          </p:cNvSpPr>
          <p:nvPr>
            <p:ph idx="1"/>
          </p:nvPr>
        </p:nvSpPr>
        <p:spPr>
          <a:xfrm flipH="1" flipV="1">
            <a:off x="7543800" y="5562600"/>
            <a:ext cx="228600" cy="76200"/>
          </a:xfrm>
        </p:spPr>
        <p:txBody>
          <a:bodyPr/>
          <a:lstStyle/>
          <a:p>
            <a:pPr>
              <a:buFont typeface="Monotype Sorts" pitchFamily="84" charset="2"/>
              <a:buNone/>
              <a:defRPr/>
            </a:pPr>
            <a:endParaRPr lang="en-US" dirty="0" smtClean="0"/>
          </a:p>
          <a:p>
            <a:pPr>
              <a:buFont typeface="Monotype Sorts" pitchFamily="84" charset="2"/>
              <a:buNone/>
              <a:defRPr/>
            </a:pPr>
            <a:endParaRPr lang="en-US" dirty="0"/>
          </a:p>
        </p:txBody>
      </p:sp>
      <p:sp>
        <p:nvSpPr>
          <p:cNvPr id="2049" name="Rectangle 1"/>
          <p:cNvSpPr>
            <a:spLocks noChangeArrowheads="1"/>
          </p:cNvSpPr>
          <p:nvPr/>
        </p:nvSpPr>
        <p:spPr bwMode="auto">
          <a:xfrm>
            <a:off x="1066800" y="2343597"/>
            <a:ext cx="70104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b="1" dirty="0">
                <a:latin typeface="CG Times"/>
              </a:rPr>
              <a:t>SHALL THE FOLLOWING PROPOSITION BE ADOPTED?</a:t>
            </a:r>
          </a:p>
          <a:p>
            <a:endParaRPr lang="en-US" sz="1800" b="1" dirty="0" smtClean="0">
              <a:latin typeface="Arial Unicode MS" pitchFamily="34" charset="-128"/>
              <a:ea typeface="Arial Unicode MS" pitchFamily="34" charset="-128"/>
              <a:cs typeface="Arial Unicode MS" pitchFamily="34" charset="-128"/>
            </a:endParaRPr>
          </a:p>
          <a:p>
            <a:r>
              <a:rPr lang="en-US" sz="1800" b="1" dirty="0" smtClean="0">
                <a:latin typeface="Arial Unicode MS" pitchFamily="34" charset="-128"/>
                <a:ea typeface="Arial Unicode MS" pitchFamily="34" charset="-128"/>
                <a:cs typeface="Arial Unicode MS" pitchFamily="34" charset="-128"/>
              </a:rPr>
              <a:t>Resolved</a:t>
            </a:r>
            <a:r>
              <a:rPr lang="en-US" sz="1800" b="1" dirty="0">
                <a:latin typeface="Arial Unicode MS" pitchFamily="34" charset="-128"/>
                <a:ea typeface="Arial Unicode MS" pitchFamily="34" charset="-128"/>
                <a:cs typeface="Arial Unicode MS" pitchFamily="34" charset="-128"/>
              </a:rPr>
              <a:t>, that the Board of Education of the Rush-Henrietta Central School District be authorized to expend the sum set forth in the estimate of amount of money required for school purposes during the fiscal year </a:t>
            </a:r>
            <a:r>
              <a:rPr lang="en-US" sz="1800" b="1" dirty="0" smtClean="0">
                <a:latin typeface="Arial Unicode MS" pitchFamily="34" charset="-128"/>
                <a:ea typeface="Arial Unicode MS" pitchFamily="34" charset="-128"/>
                <a:cs typeface="Arial Unicode MS" pitchFamily="34" charset="-128"/>
              </a:rPr>
              <a:t>2018-2019 </a:t>
            </a:r>
            <a:r>
              <a:rPr lang="en-US" sz="1800" b="1" dirty="0">
                <a:latin typeface="Arial Unicode MS" pitchFamily="34" charset="-128"/>
                <a:ea typeface="Arial Unicode MS" pitchFamily="34" charset="-128"/>
                <a:cs typeface="Arial Unicode MS" pitchFamily="34" charset="-128"/>
              </a:rPr>
              <a:t>in the total amount of $</a:t>
            </a:r>
            <a:r>
              <a:rPr lang="en-US" sz="1800" b="1" dirty="0" smtClean="0">
                <a:latin typeface="Arial Unicode MS" pitchFamily="34" charset="-128"/>
                <a:ea typeface="Arial Unicode MS" pitchFamily="34" charset="-128"/>
                <a:cs typeface="Arial Unicode MS" pitchFamily="34" charset="-128"/>
              </a:rPr>
              <a:t>127,043,033 </a:t>
            </a:r>
            <a:r>
              <a:rPr lang="en-US" sz="1800" b="1" dirty="0">
                <a:latin typeface="Arial Unicode MS" pitchFamily="34" charset="-128"/>
                <a:ea typeface="Arial Unicode MS" pitchFamily="34" charset="-128"/>
                <a:cs typeface="Arial Unicode MS" pitchFamily="34" charset="-128"/>
              </a:rPr>
              <a:t>and to levy the necessary tax therefore.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33400" y="1447800"/>
            <a:ext cx="8229600" cy="914400"/>
          </a:xfrm>
          <a:effectLst>
            <a:outerShdw dist="35921" dir="2700000" algn="ctr" rotWithShape="0">
              <a:srgbClr val="050505">
                <a:alpha val="99962"/>
              </a:srgbClr>
            </a:outerShdw>
          </a:effectLst>
        </p:spPr>
        <p:txBody>
          <a:bodyPr/>
          <a:lstStyle/>
          <a:p>
            <a:pPr eaLnBrk="1" hangingPunct="1">
              <a:defRPr/>
            </a:pPr>
            <a:r>
              <a:rPr lang="en-US" sz="2800" dirty="0" smtClean="0">
                <a:solidFill>
                  <a:schemeClr val="tx1"/>
                </a:solidFill>
                <a:latin typeface="CG Times" pitchFamily="18" charset="0"/>
              </a:rPr>
              <a:t>Proposition 2 – Bus Expenditures</a:t>
            </a:r>
          </a:p>
        </p:txBody>
      </p:sp>
      <p:sp>
        <p:nvSpPr>
          <p:cNvPr id="26627" name="Text Box 10"/>
          <p:cNvSpPr txBox="1">
            <a:spLocks noChangeArrowheads="1"/>
          </p:cNvSpPr>
          <p:nvPr/>
        </p:nvSpPr>
        <p:spPr bwMode="auto">
          <a:xfrm flipH="1" flipV="1">
            <a:off x="914400" y="3962400"/>
            <a:ext cx="304800" cy="2124075"/>
          </a:xfrm>
          <a:prstGeom prst="rect">
            <a:avLst/>
          </a:prstGeom>
          <a:noFill/>
          <a:ln w="9525">
            <a:noFill/>
            <a:miter lim="800000"/>
            <a:headEnd/>
            <a:tailEnd/>
          </a:ln>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7" name="Rectangle 6"/>
          <p:cNvSpPr/>
          <p:nvPr/>
        </p:nvSpPr>
        <p:spPr>
          <a:xfrm>
            <a:off x="1143000" y="2438401"/>
            <a:ext cx="6705600" cy="1877437"/>
          </a:xfrm>
          <a:prstGeom prst="rect">
            <a:avLst/>
          </a:prstGeom>
        </p:spPr>
        <p:txBody>
          <a:bodyPr wrap="square">
            <a:spAutoFit/>
          </a:bodyPr>
          <a:lstStyle/>
          <a:p>
            <a:pPr>
              <a:spcBef>
                <a:spcPct val="50000"/>
              </a:spcBef>
              <a:tabLst>
                <a:tab pos="338138" algn="l"/>
                <a:tab pos="1139825" algn="l"/>
                <a:tab pos="2630488" algn="l"/>
                <a:tab pos="3375025" algn="l"/>
                <a:tab pos="4402138" algn="l"/>
                <a:tab pos="5373688" algn="l"/>
              </a:tabLst>
              <a:defRPr/>
            </a:pPr>
            <a:r>
              <a:rPr lang="en-US" sz="2000" b="1" dirty="0">
                <a:solidFill>
                  <a:schemeClr val="folHlink"/>
                </a:solidFill>
                <a:latin typeface="CG Times" pitchFamily="18" charset="0"/>
              </a:rPr>
              <a:t>		</a:t>
            </a:r>
          </a:p>
          <a:p>
            <a:pPr>
              <a:spcBef>
                <a:spcPct val="50000"/>
              </a:spcBef>
              <a:tabLst>
                <a:tab pos="338138" algn="l"/>
                <a:tab pos="1139825" algn="l"/>
                <a:tab pos="2630488" algn="l"/>
                <a:tab pos="3375025" algn="l"/>
                <a:tab pos="4402138" algn="l"/>
                <a:tab pos="5373688" algn="l"/>
              </a:tabLst>
              <a:defRPr/>
            </a:pPr>
            <a:r>
              <a:rPr lang="en-US" sz="2000" dirty="0">
                <a:solidFill>
                  <a:schemeClr val="folHlink"/>
                </a:solidFill>
                <a:effectLst>
                  <a:outerShdw blurRad="38100" dist="38100" dir="2700000" algn="tl">
                    <a:srgbClr val="000000"/>
                  </a:outerShdw>
                </a:effectLst>
                <a:latin typeface="CG Times" pitchFamily="18" charset="0"/>
              </a:rPr>
              <a:t>		</a:t>
            </a:r>
          </a:p>
          <a:p>
            <a:pPr>
              <a:spcBef>
                <a:spcPct val="50000"/>
              </a:spcBef>
              <a:tabLst>
                <a:tab pos="1252538" algn="l"/>
                <a:tab pos="2166938" algn="l"/>
                <a:tab pos="4402138" algn="l"/>
                <a:tab pos="5373688" algn="l"/>
              </a:tabLst>
              <a:defRPr/>
            </a:pPr>
            <a:r>
              <a:rPr lang="en-US" sz="2000" dirty="0">
                <a:solidFill>
                  <a:schemeClr val="folHlink"/>
                </a:solidFill>
                <a:effectLst>
                  <a:outerShdw blurRad="38100" dist="38100" dir="2700000" algn="tl">
                    <a:srgbClr val="000000"/>
                  </a:outerShdw>
                </a:effectLst>
                <a:latin typeface="CG Times" pitchFamily="18" charset="0"/>
              </a:rPr>
              <a:t>		</a:t>
            </a:r>
          </a:p>
          <a:p>
            <a:pPr>
              <a:spcBef>
                <a:spcPct val="50000"/>
              </a:spcBef>
              <a:tabLst>
                <a:tab pos="1828800" algn="l"/>
                <a:tab pos="2111375" algn="l"/>
                <a:tab pos="3657600" algn="l"/>
              </a:tabLst>
              <a:defRPr/>
            </a:pPr>
            <a:endParaRPr lang="en-US" b="1" u="sng" dirty="0">
              <a:solidFill>
                <a:schemeClr val="folHlink"/>
              </a:solidFill>
              <a:effectLst>
                <a:outerShdw blurRad="38100" dist="38100" dir="2700000" algn="tl">
                  <a:srgbClr val="000000"/>
                </a:outerShdw>
              </a:effectLst>
              <a:latin typeface="CG Times" pitchFamily="18" charset="0"/>
            </a:endParaRPr>
          </a:p>
        </p:txBody>
      </p:sp>
      <p:sp>
        <p:nvSpPr>
          <p:cNvPr id="8" name="Content Placeholder 7"/>
          <p:cNvSpPr>
            <a:spLocks noGrp="1"/>
          </p:cNvSpPr>
          <p:nvPr>
            <p:ph idx="1"/>
          </p:nvPr>
        </p:nvSpPr>
        <p:spPr>
          <a:xfrm flipH="1" flipV="1">
            <a:off x="7543800" y="5562600"/>
            <a:ext cx="228600" cy="76200"/>
          </a:xfrm>
        </p:spPr>
        <p:txBody>
          <a:bodyPr/>
          <a:lstStyle/>
          <a:p>
            <a:pPr>
              <a:buFont typeface="Monotype Sorts" pitchFamily="84" charset="2"/>
              <a:buNone/>
              <a:defRPr/>
            </a:pPr>
            <a:endParaRPr lang="en-US" dirty="0" smtClean="0"/>
          </a:p>
          <a:p>
            <a:pPr>
              <a:buFont typeface="Monotype Sorts" pitchFamily="84" charset="2"/>
              <a:buNone/>
              <a:defRPr/>
            </a:pPr>
            <a:endParaRPr lang="en-US" dirty="0"/>
          </a:p>
        </p:txBody>
      </p:sp>
      <p:sp>
        <p:nvSpPr>
          <p:cNvPr id="60417" name="Rectangle 1"/>
          <p:cNvSpPr>
            <a:spLocks noChangeArrowheads="1"/>
          </p:cNvSpPr>
          <p:nvPr/>
        </p:nvSpPr>
        <p:spPr bwMode="auto">
          <a:xfrm>
            <a:off x="932204" y="2447941"/>
            <a:ext cx="7772400"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Times New Roman" pitchFamily="18" charset="0"/>
                <a:ea typeface="Times New Roman" pitchFamily="18" charset="0"/>
                <a:cs typeface="Times New Roman" pitchFamily="18" charset="0"/>
              </a:rPr>
              <a:t>SHALL THE FOLLOWING PROPOSITION BE ADOPTED?</a:t>
            </a:r>
            <a:endParaRPr kumimoji="0" lang="en-US" sz="2000" b="0" i="0" u="none" strike="noStrike" cap="none" normalizeH="0" baseline="0" dirty="0" smtClean="0">
              <a:ln>
                <a:noFill/>
              </a:ln>
              <a:effectLst/>
              <a:latin typeface="Arial" pitchFamily="34" charset="0"/>
            </a:endParaRPr>
          </a:p>
          <a:p>
            <a:endParaRPr lang="en-US" sz="1800" dirty="0" smtClean="0"/>
          </a:p>
          <a:p>
            <a:r>
              <a:rPr lang="en-US" sz="1800" dirty="0"/>
              <a:t>Resolved, that the Board of Education of the Rush-Henrietta Central School District be authorized to expend the sum of up to $</a:t>
            </a:r>
            <a:r>
              <a:rPr lang="en-US" sz="1800" dirty="0" smtClean="0"/>
              <a:t>2,400,000 </a:t>
            </a:r>
            <a:r>
              <a:rPr lang="en-US" sz="1800" dirty="0"/>
              <a:t>to be funded from the 2016 Bus Purchase Reserve, the balance in existing Capital Fund bus purchase funds, and the General Fund Transfer for the purchase and replacement of vehicles for the transportation of district students</a:t>
            </a:r>
            <a:r>
              <a:rPr lang="en-US" sz="1800" dirty="0" smtClean="0"/>
              <a:t>.</a:t>
            </a:r>
            <a:endParaRPr lang="en-US" sz="1800" b="1"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85800" y="2209800"/>
            <a:ext cx="7772400" cy="609600"/>
          </a:xfrm>
        </p:spPr>
        <p:txBody>
          <a:bodyPr/>
          <a:lstStyle/>
          <a:p>
            <a:pPr eaLnBrk="1" hangingPunct="1">
              <a:defRPr/>
            </a:pPr>
            <a:r>
              <a:rPr lang="en-US" sz="6000" b="0" dirty="0" smtClean="0">
                <a:latin typeface="CG Times" pitchFamily="18" charset="0"/>
              </a:rPr>
              <a:t>BUDGET GOALS</a:t>
            </a:r>
            <a:endParaRPr lang="en-US" b="0" dirty="0" smtClean="0">
              <a:solidFill>
                <a:schemeClr val="tx1"/>
              </a:solidFill>
              <a:latin typeface="CG Times" pitchFamily="18" charset="0"/>
            </a:endParaRPr>
          </a:p>
        </p:txBody>
      </p:sp>
      <p:sp>
        <p:nvSpPr>
          <p:cNvPr id="1027" name="Rectangle 3"/>
          <p:cNvSpPr>
            <a:spLocks noGrp="1" noChangeArrowheads="1"/>
          </p:cNvSpPr>
          <p:nvPr>
            <p:ph type="body" idx="1"/>
          </p:nvPr>
        </p:nvSpPr>
        <p:spPr>
          <a:xfrm>
            <a:off x="1828800" y="3276600"/>
            <a:ext cx="5410200" cy="1752600"/>
          </a:xfrm>
          <a:effectLst>
            <a:outerShdw dist="28398" dir="1593903" algn="ctr" rotWithShape="0">
              <a:srgbClr val="050505">
                <a:alpha val="99962"/>
              </a:srgbClr>
            </a:outerShdw>
          </a:effectLst>
        </p:spPr>
        <p:txBody>
          <a:bodyPr/>
          <a:lstStyle/>
          <a:p>
            <a:pPr algn="ctr" eaLnBrk="1" hangingPunct="1">
              <a:lnSpc>
                <a:spcPct val="90000"/>
              </a:lnSpc>
              <a:buFont typeface="Wingdings" pitchFamily="2" charset="2"/>
              <a:buChar char="ü"/>
              <a:defRPr/>
            </a:pPr>
            <a:r>
              <a:rPr lang="en-US" sz="3600" dirty="0" smtClean="0">
                <a:effectLst>
                  <a:outerShdw blurRad="38100" dist="38100" dir="2700000" algn="tl">
                    <a:srgbClr val="000000">
                      <a:alpha val="43137"/>
                    </a:srgbClr>
                  </a:outerShdw>
                </a:effectLst>
                <a:latin typeface="CG Times" pitchFamily="18" charset="0"/>
                <a:sym typeface="Symbol" pitchFamily="18" charset="2"/>
              </a:rPr>
              <a:t> </a:t>
            </a:r>
            <a:r>
              <a:rPr lang="en-US" sz="3600" dirty="0" smtClean="0">
                <a:effectLst>
                  <a:outerShdw blurRad="38100" dist="38100" dir="2700000" algn="tl">
                    <a:srgbClr val="000000">
                      <a:alpha val="43137"/>
                    </a:srgbClr>
                  </a:outerShdw>
                </a:effectLst>
                <a:latin typeface="CG Times" pitchFamily="18" charset="0"/>
              </a:rPr>
              <a:t>Educationally Sound</a:t>
            </a:r>
          </a:p>
          <a:p>
            <a:pPr algn="ctr" eaLnBrk="1" hangingPunct="1">
              <a:lnSpc>
                <a:spcPct val="90000"/>
              </a:lnSpc>
              <a:buFont typeface="Wingdings" pitchFamily="2" charset="2"/>
              <a:buChar char="ü"/>
              <a:defRPr/>
            </a:pPr>
            <a:endParaRPr lang="en-US" sz="3600" dirty="0" smtClean="0">
              <a:effectLst>
                <a:outerShdw blurRad="38100" dist="38100" dir="2700000" algn="tl">
                  <a:srgbClr val="000000">
                    <a:alpha val="43137"/>
                  </a:srgbClr>
                </a:outerShdw>
              </a:effectLst>
              <a:latin typeface="CG Times" pitchFamily="18" charset="0"/>
            </a:endParaRPr>
          </a:p>
          <a:p>
            <a:pPr algn="ctr" eaLnBrk="1" hangingPunct="1">
              <a:lnSpc>
                <a:spcPct val="90000"/>
              </a:lnSpc>
              <a:buFont typeface="Wingdings" pitchFamily="2" charset="2"/>
              <a:buChar char="ü"/>
              <a:defRPr/>
            </a:pPr>
            <a:r>
              <a:rPr lang="en-US" sz="3600" dirty="0" smtClean="0">
                <a:effectLst>
                  <a:outerShdw blurRad="38100" dist="38100" dir="2700000" algn="tl">
                    <a:srgbClr val="000000">
                      <a:alpha val="43137"/>
                    </a:srgbClr>
                  </a:outerShdw>
                </a:effectLst>
                <a:latin typeface="CG Times" pitchFamily="18" charset="0"/>
                <a:sym typeface="Symbol" pitchFamily="18" charset="2"/>
              </a:rPr>
              <a:t> </a:t>
            </a:r>
            <a:r>
              <a:rPr lang="en-US" sz="3600" dirty="0" smtClean="0">
                <a:effectLst>
                  <a:outerShdw blurRad="38100" dist="38100" dir="2700000" algn="tl">
                    <a:srgbClr val="000000">
                      <a:alpha val="43137"/>
                    </a:srgbClr>
                  </a:outerShdw>
                </a:effectLst>
                <a:latin typeface="CG Times" pitchFamily="18" charset="0"/>
              </a:rPr>
              <a:t>Fiscally Responsible</a:t>
            </a:r>
          </a:p>
          <a:p>
            <a:pPr algn="ctr" eaLnBrk="1" hangingPunct="1">
              <a:lnSpc>
                <a:spcPct val="90000"/>
              </a:lnSpc>
              <a:buFont typeface="Monotype Sorts" pitchFamily="84" charset="2"/>
              <a:buNone/>
              <a:defRPr/>
            </a:pPr>
            <a:endParaRPr lang="en-US" sz="3600" dirty="0" smtClean="0">
              <a:latin typeface="CG Times"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1"/>
            <a:ext cx="7772400" cy="533399"/>
          </a:xfrm>
        </p:spPr>
        <p:txBody>
          <a:bodyPr>
            <a:noAutofit/>
          </a:bodyPr>
          <a:lstStyle/>
          <a:p>
            <a:pPr algn="ctr"/>
            <a:r>
              <a:rPr lang="en-US" sz="3200" dirty="0" smtClean="0"/>
              <a:t>2018–19 Bus Purchase Plan</a:t>
            </a:r>
            <a:endParaRPr lang="en-US" sz="3200" dirty="0"/>
          </a:p>
        </p:txBody>
      </p:sp>
      <p:sp>
        <p:nvSpPr>
          <p:cNvPr id="3" name="Subtitle 2"/>
          <p:cNvSpPr>
            <a:spLocks noGrp="1"/>
          </p:cNvSpPr>
          <p:nvPr>
            <p:ph type="subTitle" idx="1"/>
          </p:nvPr>
        </p:nvSpPr>
        <p:spPr>
          <a:xfrm>
            <a:off x="685800" y="1828800"/>
            <a:ext cx="8001000" cy="2209800"/>
          </a:xfrm>
        </p:spPr>
        <p:txBody>
          <a:bodyPr>
            <a:normAutofit/>
          </a:bodyPr>
          <a:lstStyle/>
          <a:p>
            <a:pPr algn="l"/>
            <a:r>
              <a:rPr lang="en-US" sz="1800" u="sng" dirty="0" smtClean="0"/>
              <a:t>Bus Type</a:t>
            </a:r>
            <a:r>
              <a:rPr lang="en-US" sz="1800" dirty="0" smtClean="0"/>
              <a:t>				</a:t>
            </a:r>
            <a:r>
              <a:rPr lang="en-US" sz="1800" u="sng" dirty="0" smtClean="0"/>
              <a:t>Cost Per</a:t>
            </a:r>
            <a:r>
              <a:rPr lang="en-US" sz="1800" dirty="0" smtClean="0"/>
              <a:t>	</a:t>
            </a:r>
            <a:r>
              <a:rPr lang="en-US" sz="1800" u="sng" dirty="0" smtClean="0"/>
              <a:t>Qty.</a:t>
            </a:r>
            <a:r>
              <a:rPr lang="en-US" sz="1800" dirty="0" smtClean="0"/>
              <a:t>	</a:t>
            </a:r>
            <a:r>
              <a:rPr lang="en-US" sz="1800" u="sng" dirty="0" smtClean="0"/>
              <a:t>Total Cost</a:t>
            </a:r>
          </a:p>
          <a:p>
            <a:pPr algn="l"/>
            <a:r>
              <a:rPr lang="en-US" sz="1600" dirty="0" smtClean="0"/>
              <a:t>Large – Diesel </a:t>
            </a:r>
            <a:r>
              <a:rPr lang="en-US" sz="1200" dirty="0" smtClean="0"/>
              <a:t>(66 Passenger, 3/seat)</a:t>
            </a:r>
            <a:r>
              <a:rPr lang="en-US" sz="1600" dirty="0" smtClean="0"/>
              <a:t>		$162,223	 0	</a:t>
            </a:r>
            <a:r>
              <a:rPr lang="en-US" sz="1600" dirty="0"/>
              <a:t> </a:t>
            </a:r>
            <a:r>
              <a:rPr lang="en-US" sz="1600" dirty="0" smtClean="0"/>
              <a:t> $    --0-- </a:t>
            </a:r>
          </a:p>
          <a:p>
            <a:pPr algn="l"/>
            <a:r>
              <a:rPr lang="en-US" sz="1600" dirty="0" smtClean="0"/>
              <a:t>Large – Propane </a:t>
            </a:r>
            <a:r>
              <a:rPr lang="en-US" sz="1200" dirty="0" smtClean="0"/>
              <a:t>(66 Passenger, 3/ seat)</a:t>
            </a:r>
            <a:r>
              <a:rPr lang="en-US" sz="1600" dirty="0" smtClean="0"/>
              <a:t>	$164,145	 10	  $1,641,455</a:t>
            </a:r>
          </a:p>
          <a:p>
            <a:pPr algn="l"/>
            <a:r>
              <a:rPr lang="en-US" sz="1600" dirty="0" smtClean="0"/>
              <a:t>Large – Propane </a:t>
            </a:r>
            <a:r>
              <a:rPr lang="en-US" sz="1200" dirty="0"/>
              <a:t>(66 Passenger, wheel chair</a:t>
            </a:r>
            <a:r>
              <a:rPr lang="en-US" sz="1200" dirty="0" smtClean="0"/>
              <a:t>)	</a:t>
            </a:r>
            <a:r>
              <a:rPr lang="en-US" sz="1600" dirty="0" smtClean="0"/>
              <a:t>$171,634 	 1	  $   171,634</a:t>
            </a:r>
            <a:endParaRPr lang="en-US" sz="1600" dirty="0"/>
          </a:p>
          <a:p>
            <a:pPr algn="l"/>
            <a:r>
              <a:rPr lang="en-US" sz="1600" dirty="0" smtClean="0"/>
              <a:t>Mid-size </a:t>
            </a:r>
            <a:r>
              <a:rPr lang="en-US" sz="1200" dirty="0" smtClean="0"/>
              <a:t>(28 passenger, 3/ seat)		</a:t>
            </a:r>
            <a:r>
              <a:rPr lang="en-US" sz="1600" dirty="0" smtClean="0"/>
              <a:t>$  81,388	 5    	  $   406,938</a:t>
            </a:r>
          </a:p>
          <a:p>
            <a:pPr algn="l"/>
            <a:r>
              <a:rPr lang="en-US" sz="1600" dirty="0" smtClean="0"/>
              <a:t>Mid-size Wheelchair 			$  91,994	 1	  $     91,994</a:t>
            </a:r>
          </a:p>
          <a:p>
            <a:pPr algn="l"/>
            <a:r>
              <a:rPr lang="en-US" sz="1600" dirty="0" smtClean="0"/>
              <a:t>Mini-vans				$  29,000	 3	</a:t>
            </a:r>
            <a:r>
              <a:rPr lang="en-US" sz="1600" u="sng" dirty="0" smtClean="0"/>
              <a:t>  $     87,000</a:t>
            </a:r>
          </a:p>
          <a:p>
            <a:pPr algn="l"/>
            <a:r>
              <a:rPr lang="en-US" sz="1600" dirty="0" smtClean="0"/>
              <a:t>	Total Cost of Buses				</a:t>
            </a:r>
            <a:r>
              <a:rPr lang="en-US" sz="1600" u="dbl" dirty="0" smtClean="0"/>
              <a:t>  $2,399,020</a:t>
            </a:r>
          </a:p>
        </p:txBody>
      </p:sp>
      <p:sp>
        <p:nvSpPr>
          <p:cNvPr id="4" name="Subtitle 2"/>
          <p:cNvSpPr txBox="1">
            <a:spLocks/>
          </p:cNvSpPr>
          <p:nvPr/>
        </p:nvSpPr>
        <p:spPr>
          <a:xfrm>
            <a:off x="943970" y="4191000"/>
            <a:ext cx="7010400" cy="1066800"/>
          </a:xfrm>
          <a:prstGeom prst="rect">
            <a:avLst/>
          </a:prstGeom>
        </p:spPr>
        <p:txBody>
          <a:bodyPr vert="horz" lIns="45720" rIns="45720">
            <a:normAutofit fontScale="77500" lnSpcReduction="20000"/>
          </a:bodyPr>
          <a:lstStyle/>
          <a:p>
            <a:pPr marL="0" marR="64008"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q"/>
              <a:tabLst/>
              <a:defRPr/>
            </a:pPr>
            <a:r>
              <a:rPr lang="en-US" sz="1600" dirty="0" smtClean="0">
                <a:solidFill>
                  <a:schemeClr val="tx2"/>
                </a:solidFill>
              </a:rPr>
              <a:t>  Propane fueling station to be constructed summer 2018 utilizing Senator Gallivan $400K grant</a:t>
            </a:r>
          </a:p>
          <a:p>
            <a:pPr marL="0" marR="64008"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q"/>
              <a:tabLst/>
              <a:defRPr/>
            </a:pPr>
            <a:r>
              <a:rPr lang="en-US" sz="1600" dirty="0" smtClean="0">
                <a:solidFill>
                  <a:schemeClr val="tx2"/>
                </a:solidFill>
              </a:rPr>
              <a:t>  Large buses are replaced every 10 years, mid-sized buses replaced every 6 – 7 years</a:t>
            </a:r>
          </a:p>
          <a:p>
            <a:pPr marL="0" marR="64008"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q"/>
              <a:tabLst/>
              <a:defRPr/>
            </a:pPr>
            <a:r>
              <a:rPr lang="en-US" sz="1600" dirty="0">
                <a:solidFill>
                  <a:schemeClr val="tx2"/>
                </a:solidFill>
              </a:rPr>
              <a:t> </a:t>
            </a:r>
            <a:r>
              <a:rPr lang="en-US" sz="1600" dirty="0" smtClean="0">
                <a:solidFill>
                  <a:schemeClr val="tx2"/>
                </a:solidFill>
              </a:rPr>
              <a:t> Incremental one each large and small bus to reflect reconfiguration adjustments</a:t>
            </a:r>
          </a:p>
          <a:p>
            <a:pPr marL="0" marR="64008"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q"/>
              <a:tabLst/>
              <a:defRPr/>
            </a:pPr>
            <a:r>
              <a:rPr lang="en-US" sz="1600" dirty="0" smtClean="0">
                <a:solidFill>
                  <a:schemeClr val="tx2"/>
                </a:solidFill>
              </a:rPr>
              <a:t>  Propane bus purchases will increase propane bus fleet to 37, out of 92 large buses</a:t>
            </a:r>
          </a:p>
        </p:txBody>
      </p:sp>
      <p:pic>
        <p:nvPicPr>
          <p:cNvPr id="1026" name="Picture 2" descr="C:\Documents and Settings\whitmorea\Local Settings\Temporary Internet Files\Content.IE5\GQ1QZEAJ\MC900388712[1].wmf"/>
          <p:cNvPicPr>
            <a:picLocks noChangeAspect="1" noChangeArrowheads="1"/>
          </p:cNvPicPr>
          <p:nvPr/>
        </p:nvPicPr>
        <p:blipFill>
          <a:blip r:embed="rId2" cstate="print"/>
          <a:srcRect/>
          <a:stretch>
            <a:fillRect/>
          </a:stretch>
        </p:blipFill>
        <p:spPr bwMode="auto">
          <a:xfrm>
            <a:off x="1066800" y="5562600"/>
            <a:ext cx="1814170" cy="896112"/>
          </a:xfrm>
          <a:prstGeom prst="rect">
            <a:avLst/>
          </a:prstGeom>
          <a:noFill/>
        </p:spPr>
      </p:pic>
    </p:spTree>
    <p:extLst>
      <p:ext uri="{BB962C8B-B14F-4D97-AF65-F5344CB8AC3E}">
        <p14:creationId xmlns:p14="http://schemas.microsoft.com/office/powerpoint/2010/main" val="39239641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09600" y="1143000"/>
            <a:ext cx="8229600" cy="762000"/>
          </a:xfrm>
          <a:effectLst>
            <a:outerShdw dist="35921" dir="2700000" algn="ctr" rotWithShape="0">
              <a:srgbClr val="050505">
                <a:alpha val="99962"/>
              </a:srgbClr>
            </a:outerShdw>
          </a:effectLst>
        </p:spPr>
        <p:txBody>
          <a:bodyPr/>
          <a:lstStyle/>
          <a:p>
            <a:pPr eaLnBrk="1" hangingPunct="1">
              <a:defRPr/>
            </a:pPr>
            <a:r>
              <a:rPr lang="en-US" sz="2800" dirty="0" smtClean="0">
                <a:solidFill>
                  <a:schemeClr val="tx1"/>
                </a:solidFill>
                <a:latin typeface="CG Times" pitchFamily="18" charset="0"/>
              </a:rPr>
              <a:t>Proposition 3 – Purchase of Good Shepherd</a:t>
            </a:r>
          </a:p>
        </p:txBody>
      </p:sp>
      <p:sp>
        <p:nvSpPr>
          <p:cNvPr id="26627" name="Text Box 10"/>
          <p:cNvSpPr txBox="1">
            <a:spLocks noChangeArrowheads="1"/>
          </p:cNvSpPr>
          <p:nvPr/>
        </p:nvSpPr>
        <p:spPr bwMode="auto">
          <a:xfrm flipH="1" flipV="1">
            <a:off x="914400" y="3962400"/>
            <a:ext cx="304800" cy="2124075"/>
          </a:xfrm>
          <a:prstGeom prst="rect">
            <a:avLst/>
          </a:prstGeom>
          <a:noFill/>
          <a:ln w="9525">
            <a:noFill/>
            <a:miter lim="800000"/>
            <a:headEnd/>
            <a:tailEnd/>
          </a:ln>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
        <p:nvSpPr>
          <p:cNvPr id="8" name="Content Placeholder 7"/>
          <p:cNvSpPr>
            <a:spLocks noGrp="1"/>
          </p:cNvSpPr>
          <p:nvPr>
            <p:ph idx="1"/>
          </p:nvPr>
        </p:nvSpPr>
        <p:spPr>
          <a:xfrm flipH="1" flipV="1">
            <a:off x="7543800" y="5562600"/>
            <a:ext cx="228600" cy="76200"/>
          </a:xfrm>
        </p:spPr>
        <p:txBody>
          <a:bodyPr/>
          <a:lstStyle/>
          <a:p>
            <a:pPr>
              <a:buFont typeface="Monotype Sorts" pitchFamily="84" charset="2"/>
              <a:buNone/>
              <a:defRPr/>
            </a:pPr>
            <a:endParaRPr lang="en-US" dirty="0" smtClean="0"/>
          </a:p>
          <a:p>
            <a:pPr>
              <a:buFont typeface="Monotype Sorts" pitchFamily="84" charset="2"/>
              <a:buNone/>
              <a:defRPr/>
            </a:pPr>
            <a:endParaRPr lang="en-US" dirty="0"/>
          </a:p>
        </p:txBody>
      </p:sp>
      <p:sp>
        <p:nvSpPr>
          <p:cNvPr id="62466" name="Rectangle 2"/>
          <p:cNvSpPr>
            <a:spLocks noChangeArrowheads="1"/>
          </p:cNvSpPr>
          <p:nvPr/>
        </p:nvSpPr>
        <p:spPr bwMode="auto">
          <a:xfrm>
            <a:off x="761999" y="2162115"/>
            <a:ext cx="8232449"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Times New Roman" pitchFamily="18" charset="0"/>
                <a:ea typeface="Times New Roman" pitchFamily="18" charset="0"/>
                <a:cs typeface="Times New Roman" pitchFamily="18" charset="0"/>
              </a:rPr>
              <a:t>SHALL THE FOLLOWING PROPOSITION BE ADOPTED?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effectLst/>
              <a:latin typeface="Times New Roman" pitchFamily="18" charset="0"/>
              <a:ea typeface="Times New Roman" pitchFamily="18" charset="0"/>
              <a:cs typeface="Times New Roman" pitchFamily="18" charset="0"/>
            </a:endParaRPr>
          </a:p>
          <a:p>
            <a:r>
              <a:rPr lang="en-US" sz="1600" dirty="0"/>
              <a:t>Resolved, that the Board of Education of the Rush-Henrietta Central School District be authorized to expend the sum of up to $1,397,200, pursuant to a contract dated ___, to be funded by a General Fund Transfer to Capital account, for the purchase of the St. Marianne Cope Parish (Good Shepherd site) property, located at 3286-3318 East Henrietta Road, consisting of approximately 10.6 acres, including the former Good Shepherd School, to be used for the continued operation of certain district-run community programs such as Universal Pre-Kindergarten and Cub Care Zone and potentially to be developed to enhance the Senior High School facility, with a portion of the premises not required for school operations to be leased to the seller for a specified term. </a:t>
            </a:r>
          </a:p>
        </p:txBody>
      </p:sp>
    </p:spTree>
    <p:extLst>
      <p:ext uri="{BB962C8B-B14F-4D97-AF65-F5344CB8AC3E}">
        <p14:creationId xmlns:p14="http://schemas.microsoft.com/office/powerpoint/2010/main" val="41988441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1"/>
            <a:ext cx="7772400" cy="533399"/>
          </a:xfrm>
        </p:spPr>
        <p:txBody>
          <a:bodyPr>
            <a:noAutofit/>
          </a:bodyPr>
          <a:lstStyle/>
          <a:p>
            <a:pPr algn="ctr"/>
            <a:r>
              <a:rPr lang="en-US" sz="3200" dirty="0" smtClean="0"/>
              <a:t>Property Purchase Rationale</a:t>
            </a:r>
            <a:endParaRPr lang="en-US" sz="3200" dirty="0"/>
          </a:p>
        </p:txBody>
      </p:sp>
      <p:sp>
        <p:nvSpPr>
          <p:cNvPr id="3" name="Subtitle 2"/>
          <p:cNvSpPr>
            <a:spLocks noGrp="1"/>
          </p:cNvSpPr>
          <p:nvPr>
            <p:ph type="subTitle" idx="1"/>
          </p:nvPr>
        </p:nvSpPr>
        <p:spPr>
          <a:xfrm>
            <a:off x="685800" y="1828800"/>
            <a:ext cx="8001000" cy="1524000"/>
          </a:xfrm>
        </p:spPr>
        <p:txBody>
          <a:bodyPr>
            <a:normAutofit/>
          </a:bodyPr>
          <a:lstStyle/>
          <a:p>
            <a:pPr marL="285750" indent="-285750" algn="l">
              <a:buFont typeface="Arial" panose="020B0604020202020204" pitchFamily="34" charset="0"/>
              <a:buChar char="•"/>
            </a:pPr>
            <a:r>
              <a:rPr lang="en-US" sz="1800" dirty="0" smtClean="0"/>
              <a:t>District currently leases </a:t>
            </a:r>
            <a:r>
              <a:rPr lang="en-US" sz="1800" dirty="0"/>
              <a:t>f</a:t>
            </a:r>
            <a:r>
              <a:rPr lang="en-US" sz="1800" dirty="0" smtClean="0"/>
              <a:t>ormer Good Shepherd School for community programs </a:t>
            </a:r>
          </a:p>
          <a:p>
            <a:pPr marL="285750" indent="-285750" algn="l">
              <a:buFont typeface="Arial" panose="020B0604020202020204" pitchFamily="34" charset="0"/>
              <a:buChar char="•"/>
            </a:pPr>
            <a:r>
              <a:rPr lang="en-US" sz="1800" dirty="0"/>
              <a:t>C</a:t>
            </a:r>
            <a:r>
              <a:rPr lang="en-US" sz="1800" dirty="0" smtClean="0"/>
              <a:t>hurch property abuts the High School property</a:t>
            </a:r>
            <a:endParaRPr lang="en-US" sz="1800" dirty="0"/>
          </a:p>
          <a:p>
            <a:pPr marL="285750" indent="-285750" algn="l">
              <a:buFont typeface="Arial" panose="020B0604020202020204" pitchFamily="34" charset="0"/>
              <a:buChar char="•"/>
            </a:pPr>
            <a:r>
              <a:rPr lang="en-US" sz="1800" dirty="0" smtClean="0"/>
              <a:t>District has opportunity to purchase the entire 10.6 acre site</a:t>
            </a:r>
          </a:p>
          <a:p>
            <a:pPr marL="285750" indent="-285750" algn="l">
              <a:buFont typeface="Arial" panose="020B0604020202020204" pitchFamily="34" charset="0"/>
              <a:buChar char="•"/>
            </a:pPr>
            <a:r>
              <a:rPr lang="en-US" sz="1800" dirty="0" smtClean="0"/>
              <a:t>No immediate short term plans, numerous longer term opportunities:</a:t>
            </a:r>
            <a:endParaRPr lang="en-US" sz="1800" dirty="0"/>
          </a:p>
        </p:txBody>
      </p:sp>
      <p:sp>
        <p:nvSpPr>
          <p:cNvPr id="4" name="Subtitle 2"/>
          <p:cNvSpPr txBox="1">
            <a:spLocks/>
          </p:cNvSpPr>
          <p:nvPr/>
        </p:nvSpPr>
        <p:spPr>
          <a:xfrm>
            <a:off x="1066800" y="3048000"/>
            <a:ext cx="7010400" cy="1981200"/>
          </a:xfrm>
          <a:prstGeom prst="rect">
            <a:avLst/>
          </a:prstGeom>
        </p:spPr>
        <p:txBody>
          <a:bodyPr vert="horz" lIns="45720" rIns="45720">
            <a:normAutofit lnSpcReduction="10000"/>
          </a:bodyPr>
          <a:lstStyle/>
          <a:p>
            <a:pPr marL="0" marR="64008"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q"/>
              <a:tabLst/>
              <a:defRPr/>
            </a:pPr>
            <a:r>
              <a:rPr lang="en-US" sz="1600" dirty="0" smtClean="0">
                <a:solidFill>
                  <a:schemeClr val="tx2"/>
                </a:solidFill>
              </a:rPr>
              <a:t>  Additional parking for the district’s stadium and athletic fields.</a:t>
            </a:r>
          </a:p>
          <a:p>
            <a:pPr marL="0" marR="64008"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q"/>
              <a:tabLst/>
              <a:defRPr/>
            </a:pPr>
            <a:r>
              <a:rPr lang="en-US" sz="1600" dirty="0">
                <a:solidFill>
                  <a:schemeClr val="tx2"/>
                </a:solidFill>
              </a:rPr>
              <a:t> </a:t>
            </a:r>
            <a:r>
              <a:rPr lang="en-US" sz="1600" dirty="0" smtClean="0">
                <a:solidFill>
                  <a:schemeClr val="tx2"/>
                </a:solidFill>
              </a:rPr>
              <a:t> A rear entrance/exit for the west High School parking lot.</a:t>
            </a:r>
          </a:p>
          <a:p>
            <a:pPr marL="0" marR="64008"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q"/>
              <a:tabLst/>
              <a:defRPr/>
            </a:pPr>
            <a:r>
              <a:rPr lang="en-US" sz="1600" dirty="0">
                <a:solidFill>
                  <a:schemeClr val="tx2"/>
                </a:solidFill>
              </a:rPr>
              <a:t> </a:t>
            </a:r>
            <a:r>
              <a:rPr lang="en-US" sz="1600" dirty="0" smtClean="0">
                <a:solidFill>
                  <a:schemeClr val="tx2"/>
                </a:solidFill>
              </a:rPr>
              <a:t> Possible addition of another athletic field, such as for varsity baseball.</a:t>
            </a:r>
          </a:p>
          <a:p>
            <a:pPr marL="0" marR="64008"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q"/>
              <a:tabLst/>
              <a:defRPr/>
            </a:pPr>
            <a:r>
              <a:rPr lang="en-US" sz="1600" dirty="0">
                <a:solidFill>
                  <a:schemeClr val="tx2"/>
                </a:solidFill>
              </a:rPr>
              <a:t> </a:t>
            </a:r>
            <a:r>
              <a:rPr lang="en-US" sz="1600" dirty="0" smtClean="0">
                <a:solidFill>
                  <a:schemeClr val="tx2"/>
                </a:solidFill>
              </a:rPr>
              <a:t> Potential site for an elementary school if ever needed in the future.</a:t>
            </a:r>
          </a:p>
          <a:p>
            <a:pPr marL="0" marR="64008"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q"/>
              <a:tabLst/>
              <a:defRPr/>
            </a:pPr>
            <a:endParaRPr lang="en-US" sz="1600" dirty="0">
              <a:solidFill>
                <a:schemeClr val="tx2"/>
              </a:solidFill>
            </a:endParaRPr>
          </a:p>
          <a:p>
            <a:pPr marL="0" marR="64008" lvl="0" indent="0" algn="l" defTabSz="914400" rtl="0" eaLnBrk="1" fontAlgn="auto" latinLnBrk="0" hangingPunct="1">
              <a:lnSpc>
                <a:spcPct val="100000"/>
              </a:lnSpc>
              <a:spcBef>
                <a:spcPts val="400"/>
              </a:spcBef>
              <a:spcAft>
                <a:spcPts val="0"/>
              </a:spcAft>
              <a:buClr>
                <a:schemeClr val="accent1"/>
              </a:buClr>
              <a:buSzPct val="68000"/>
              <a:tabLst/>
              <a:defRPr/>
            </a:pPr>
            <a:r>
              <a:rPr lang="en-US" sz="1600" dirty="0" smtClean="0">
                <a:solidFill>
                  <a:schemeClr val="tx2"/>
                </a:solidFill>
              </a:rPr>
              <a:t>For the short term (until June, 2022), the church would continue to use its current usage.</a:t>
            </a:r>
          </a:p>
        </p:txBody>
      </p:sp>
    </p:spTree>
    <p:extLst>
      <p:ext uri="{BB962C8B-B14F-4D97-AF65-F5344CB8AC3E}">
        <p14:creationId xmlns:p14="http://schemas.microsoft.com/office/powerpoint/2010/main" val="3604994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1"/>
            <a:ext cx="7772400" cy="533399"/>
          </a:xfrm>
        </p:spPr>
        <p:txBody>
          <a:bodyPr>
            <a:noAutofit/>
          </a:bodyPr>
          <a:lstStyle/>
          <a:p>
            <a:pPr algn="ctr"/>
            <a:r>
              <a:rPr lang="en-US" sz="3200" dirty="0" smtClean="0"/>
              <a:t>Funding of Property Purchase</a:t>
            </a:r>
            <a:endParaRPr lang="en-US" sz="3200" dirty="0"/>
          </a:p>
        </p:txBody>
      </p:sp>
      <p:sp>
        <p:nvSpPr>
          <p:cNvPr id="3" name="Subtitle 2"/>
          <p:cNvSpPr>
            <a:spLocks noGrp="1"/>
          </p:cNvSpPr>
          <p:nvPr>
            <p:ph type="subTitle" idx="1"/>
          </p:nvPr>
        </p:nvSpPr>
        <p:spPr>
          <a:xfrm>
            <a:off x="685800" y="1524000"/>
            <a:ext cx="8001000" cy="1524000"/>
          </a:xfrm>
        </p:spPr>
        <p:txBody>
          <a:bodyPr>
            <a:normAutofit/>
          </a:bodyPr>
          <a:lstStyle/>
          <a:p>
            <a:pPr marL="285750" indent="-285750" algn="l">
              <a:buFont typeface="Arial" panose="020B0604020202020204" pitchFamily="34" charset="0"/>
              <a:buChar char="•"/>
            </a:pPr>
            <a:r>
              <a:rPr lang="en-US" sz="1800" dirty="0" smtClean="0"/>
              <a:t>BOCES leases the district’s Webster Building – utilize payments to purchase Good Shepherd</a:t>
            </a:r>
          </a:p>
          <a:p>
            <a:pPr marL="285750" indent="-285750" algn="l">
              <a:buFont typeface="Arial" panose="020B0604020202020204" pitchFamily="34" charset="0"/>
              <a:buChar char="•"/>
            </a:pPr>
            <a:r>
              <a:rPr lang="en-US" sz="1800" dirty="0" smtClean="0"/>
              <a:t>Upfront funding by re-directing building aid from capital fund to purchase price</a:t>
            </a:r>
          </a:p>
          <a:p>
            <a:pPr marL="285750" indent="-285750" algn="l">
              <a:buFont typeface="Arial" panose="020B0604020202020204" pitchFamily="34" charset="0"/>
              <a:buChar char="•"/>
            </a:pPr>
            <a:r>
              <a:rPr lang="en-US" sz="1800" dirty="0" smtClean="0"/>
              <a:t>Replenish Capital </a:t>
            </a:r>
            <a:r>
              <a:rPr lang="en-US" sz="1800" dirty="0"/>
              <a:t>F</a:t>
            </a:r>
            <a:r>
              <a:rPr lang="en-US" sz="1800" dirty="0" smtClean="0"/>
              <a:t>und from BOCES lease stream </a:t>
            </a:r>
            <a:endParaRPr lang="en-US" sz="1800" dirty="0"/>
          </a:p>
          <a:p>
            <a:pPr algn="l"/>
            <a:endParaRPr lang="en-US" sz="1800" dirty="0" smtClean="0"/>
          </a:p>
        </p:txBody>
      </p:sp>
      <p:sp>
        <p:nvSpPr>
          <p:cNvPr id="4" name="Subtitle 2"/>
          <p:cNvSpPr txBox="1">
            <a:spLocks/>
          </p:cNvSpPr>
          <p:nvPr/>
        </p:nvSpPr>
        <p:spPr>
          <a:xfrm>
            <a:off x="1219200" y="2971800"/>
            <a:ext cx="7010400" cy="2362200"/>
          </a:xfrm>
          <a:prstGeom prst="rect">
            <a:avLst/>
          </a:prstGeom>
        </p:spPr>
        <p:txBody>
          <a:bodyPr vert="horz" lIns="45720" rIns="45720">
            <a:normAutofit/>
          </a:bodyPr>
          <a:lstStyle/>
          <a:p>
            <a:pPr marL="0" marR="64008" lvl="0" indent="0" algn="l" defTabSz="914400" rtl="0" eaLnBrk="1" fontAlgn="auto" latinLnBrk="0" hangingPunct="1">
              <a:lnSpc>
                <a:spcPct val="100000"/>
              </a:lnSpc>
              <a:spcBef>
                <a:spcPts val="400"/>
              </a:spcBef>
              <a:spcAft>
                <a:spcPts val="0"/>
              </a:spcAft>
              <a:buClr>
                <a:schemeClr val="accent1"/>
              </a:buClr>
              <a:buSzPct val="68000"/>
              <a:tabLst/>
              <a:defRPr/>
            </a:pPr>
            <a:r>
              <a:rPr lang="en-US" sz="1600" dirty="0" smtClean="0">
                <a:solidFill>
                  <a:schemeClr val="tx2"/>
                </a:solidFill>
              </a:rPr>
              <a:t>Purchase price:				$1,397,200</a:t>
            </a:r>
          </a:p>
          <a:p>
            <a:pPr marL="285750" marR="64008" lvl="0" indent="-285750" algn="l" defTabSz="914400" rtl="0" eaLnBrk="1" fontAlgn="auto" latinLnBrk="0" hangingPunct="1">
              <a:lnSpc>
                <a:spcPct val="100000"/>
              </a:lnSpc>
              <a:spcBef>
                <a:spcPts val="400"/>
              </a:spcBef>
              <a:spcAft>
                <a:spcPts val="0"/>
              </a:spcAft>
              <a:buClr>
                <a:schemeClr val="accent1"/>
              </a:buClr>
              <a:buSzPct val="68000"/>
              <a:buFont typeface="Arial" panose="020B0604020202020204" pitchFamily="34" charset="0"/>
              <a:buChar char="•"/>
              <a:tabLst/>
              <a:defRPr/>
            </a:pPr>
            <a:r>
              <a:rPr lang="en-US" sz="1600" dirty="0">
                <a:solidFill>
                  <a:schemeClr val="tx2"/>
                </a:solidFill>
              </a:rPr>
              <a:t> </a:t>
            </a:r>
            <a:r>
              <a:rPr lang="en-US" sz="1600" dirty="0" smtClean="0">
                <a:solidFill>
                  <a:schemeClr val="tx2"/>
                </a:solidFill>
              </a:rPr>
              <a:t> BOCES annual lease payments:	  $341,811</a:t>
            </a:r>
          </a:p>
          <a:p>
            <a:pPr marL="285750" marR="64008" lvl="0" indent="-285750" algn="l" defTabSz="914400" rtl="0" eaLnBrk="1" fontAlgn="auto" latinLnBrk="0" hangingPunct="1">
              <a:lnSpc>
                <a:spcPct val="100000"/>
              </a:lnSpc>
              <a:spcBef>
                <a:spcPts val="400"/>
              </a:spcBef>
              <a:spcAft>
                <a:spcPts val="0"/>
              </a:spcAft>
              <a:buClr>
                <a:schemeClr val="accent1"/>
              </a:buClr>
              <a:buSzPct val="68000"/>
              <a:buFont typeface="Arial" panose="020B0604020202020204" pitchFamily="34" charset="0"/>
              <a:buChar char="•"/>
              <a:tabLst/>
              <a:defRPr/>
            </a:pPr>
            <a:r>
              <a:rPr lang="en-US" sz="1600" dirty="0">
                <a:solidFill>
                  <a:schemeClr val="tx2"/>
                </a:solidFill>
              </a:rPr>
              <a:t> </a:t>
            </a:r>
            <a:r>
              <a:rPr lang="en-US" sz="1600" dirty="0" smtClean="0">
                <a:solidFill>
                  <a:schemeClr val="tx2"/>
                </a:solidFill>
              </a:rPr>
              <a:t> Elimination of district lease payments </a:t>
            </a:r>
            <a:r>
              <a:rPr lang="en-US" sz="1600" u="sng" dirty="0" smtClean="0">
                <a:solidFill>
                  <a:schemeClr val="tx2"/>
                </a:solidFill>
              </a:rPr>
              <a:t>$ 60,000</a:t>
            </a:r>
          </a:p>
          <a:p>
            <a:pPr marR="64008" lvl="0" algn="l" defTabSz="914400" rtl="0" eaLnBrk="1" fontAlgn="auto" latinLnBrk="0" hangingPunct="1">
              <a:lnSpc>
                <a:spcPct val="100000"/>
              </a:lnSpc>
              <a:spcBef>
                <a:spcPts val="400"/>
              </a:spcBef>
              <a:spcAft>
                <a:spcPts val="0"/>
              </a:spcAft>
              <a:buClr>
                <a:schemeClr val="accent1"/>
              </a:buClr>
              <a:buSzPct val="68000"/>
              <a:tabLst/>
              <a:defRPr/>
            </a:pPr>
            <a:r>
              <a:rPr lang="en-US" sz="1600" dirty="0" smtClean="0">
                <a:solidFill>
                  <a:schemeClr val="tx2"/>
                </a:solidFill>
              </a:rPr>
              <a:t>Annual funding stream:			$  401,811</a:t>
            </a:r>
          </a:p>
          <a:p>
            <a:pPr marR="64008" lvl="0" algn="l" defTabSz="914400" rtl="0" eaLnBrk="1" fontAlgn="auto" latinLnBrk="0" hangingPunct="1">
              <a:lnSpc>
                <a:spcPct val="100000"/>
              </a:lnSpc>
              <a:spcBef>
                <a:spcPts val="400"/>
              </a:spcBef>
              <a:spcAft>
                <a:spcPts val="0"/>
              </a:spcAft>
              <a:buClr>
                <a:schemeClr val="accent1"/>
              </a:buClr>
              <a:buSzPct val="68000"/>
              <a:tabLst/>
              <a:defRPr/>
            </a:pPr>
            <a:r>
              <a:rPr lang="en-US" sz="1600" dirty="0" smtClean="0">
                <a:solidFill>
                  <a:schemeClr val="tx2"/>
                </a:solidFill>
              </a:rPr>
              <a:t>Years to pay back property purchase		     3.5		</a:t>
            </a:r>
          </a:p>
          <a:p>
            <a:pPr marL="285750" marR="64008" lvl="0" indent="-285750" algn="l" defTabSz="914400" rtl="0" eaLnBrk="1" fontAlgn="auto" latinLnBrk="0" hangingPunct="1">
              <a:lnSpc>
                <a:spcPct val="100000"/>
              </a:lnSpc>
              <a:spcBef>
                <a:spcPts val="400"/>
              </a:spcBef>
              <a:spcAft>
                <a:spcPts val="0"/>
              </a:spcAft>
              <a:buClr>
                <a:schemeClr val="accent1"/>
              </a:buClr>
              <a:buSzPct val="68000"/>
              <a:buFont typeface="Arial" panose="020B0604020202020204" pitchFamily="34" charset="0"/>
              <a:buChar char="•"/>
              <a:tabLst/>
              <a:defRPr/>
            </a:pPr>
            <a:endParaRPr lang="en-US" sz="1600" dirty="0">
              <a:solidFill>
                <a:schemeClr val="tx2"/>
              </a:solidFill>
            </a:endParaRPr>
          </a:p>
          <a:p>
            <a:pPr marL="0" marR="64008" lvl="0" indent="0" algn="l" defTabSz="914400" rtl="0" eaLnBrk="1" fontAlgn="auto" latinLnBrk="0" hangingPunct="1">
              <a:lnSpc>
                <a:spcPct val="100000"/>
              </a:lnSpc>
              <a:spcBef>
                <a:spcPts val="400"/>
              </a:spcBef>
              <a:spcAft>
                <a:spcPts val="0"/>
              </a:spcAft>
              <a:buClr>
                <a:schemeClr val="accent1"/>
              </a:buClr>
              <a:buSzPct val="68000"/>
              <a:tabLst/>
              <a:defRPr/>
            </a:pPr>
            <a:r>
              <a:rPr lang="en-US" sz="1600" dirty="0" smtClean="0">
                <a:solidFill>
                  <a:schemeClr val="tx2"/>
                </a:solidFill>
              </a:rPr>
              <a:t>Capital Fund fully replenished for purchase cost by time the BOCES lease expires (August 2022).</a:t>
            </a:r>
          </a:p>
        </p:txBody>
      </p:sp>
    </p:spTree>
    <p:extLst>
      <p:ext uri="{BB962C8B-B14F-4D97-AF65-F5344CB8AC3E}">
        <p14:creationId xmlns:p14="http://schemas.microsoft.com/office/powerpoint/2010/main" val="3025695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1447800"/>
            <a:ext cx="7772400" cy="1066800"/>
          </a:xfrm>
          <a:effectLst>
            <a:outerShdw dist="35921" dir="2700000" algn="ctr" rotWithShape="0">
              <a:srgbClr val="050505">
                <a:alpha val="99962"/>
              </a:srgbClr>
            </a:outerShdw>
          </a:effectLst>
        </p:spPr>
        <p:txBody>
          <a:bodyPr/>
          <a:lstStyle/>
          <a:p>
            <a:pPr eaLnBrk="1" hangingPunct="1">
              <a:defRPr/>
            </a:pPr>
            <a:r>
              <a:rPr lang="en-US" dirty="0" smtClean="0">
                <a:latin typeface="CG Times" pitchFamily="18" charset="0"/>
              </a:rPr>
              <a:t>BUDGET HIGHLIGHTS</a:t>
            </a:r>
            <a:endParaRPr lang="en-US" sz="3200" dirty="0" smtClean="0">
              <a:solidFill>
                <a:schemeClr val="tx1"/>
              </a:solidFill>
              <a:latin typeface="CG Times" pitchFamily="18" charset="0"/>
            </a:endParaRPr>
          </a:p>
        </p:txBody>
      </p:sp>
      <p:sp>
        <p:nvSpPr>
          <p:cNvPr id="13315" name="Rectangle 3"/>
          <p:cNvSpPr>
            <a:spLocks noGrp="1" noChangeArrowheads="1"/>
          </p:cNvSpPr>
          <p:nvPr>
            <p:ph type="body" idx="1"/>
          </p:nvPr>
        </p:nvSpPr>
        <p:spPr>
          <a:xfrm>
            <a:off x="533400" y="2362200"/>
            <a:ext cx="8534400" cy="3048000"/>
          </a:xfrm>
          <a:effectLst>
            <a:outerShdw dist="28398" dir="1593903" algn="ctr" rotWithShape="0">
              <a:srgbClr val="050505">
                <a:alpha val="99962"/>
              </a:srgbClr>
            </a:outerShdw>
          </a:effectLst>
        </p:spPr>
        <p:txBody>
          <a:bodyPr/>
          <a:lstStyle/>
          <a:p>
            <a:pPr marL="161925" lvl="2" indent="0" eaLnBrk="1" hangingPunct="1">
              <a:lnSpc>
                <a:spcPct val="90000"/>
              </a:lnSpc>
              <a:spcAft>
                <a:spcPts val="600"/>
              </a:spcAft>
              <a:buClrTx/>
              <a:buNone/>
              <a:tabLst>
                <a:tab pos="5775325" algn="l"/>
              </a:tabLst>
              <a:defRPr/>
            </a:pPr>
            <a:endParaRPr lang="en-US" sz="800" dirty="0" smtClean="0">
              <a:effectLst>
                <a:outerShdw blurRad="38100" dist="38100" dir="2700000" algn="tl">
                  <a:srgbClr val="000000">
                    <a:alpha val="43137"/>
                  </a:srgbClr>
                </a:outerShdw>
              </a:effectLst>
              <a:latin typeface="CG Times" pitchFamily="18" charset="0"/>
            </a:endParaRPr>
          </a:p>
          <a:p>
            <a:pPr marL="563563" lvl="2" indent="-401638" eaLnBrk="1" hangingPunct="1">
              <a:lnSpc>
                <a:spcPct val="90000"/>
              </a:lnSpc>
              <a:spcAft>
                <a:spcPts val="600"/>
              </a:spcAft>
              <a:buClrTx/>
              <a:buFont typeface="Wingdings" pitchFamily="2" charset="2"/>
              <a:buChar char="ü"/>
              <a:tabLst>
                <a:tab pos="5775325" algn="l"/>
              </a:tabLst>
              <a:defRPr/>
            </a:pPr>
            <a:r>
              <a:rPr lang="en-US" sz="2200" dirty="0" smtClean="0">
                <a:effectLst>
                  <a:outerShdw blurRad="38100" dist="38100" dir="2700000" algn="tl">
                    <a:srgbClr val="000000">
                      <a:alpha val="43137"/>
                    </a:srgbClr>
                  </a:outerShdw>
                </a:effectLst>
                <a:latin typeface="CG Times" pitchFamily="18" charset="0"/>
              </a:rPr>
              <a:t>Keeps educational programs and services at current levels</a:t>
            </a:r>
          </a:p>
          <a:p>
            <a:pPr marL="563563" lvl="2" indent="-401638" eaLnBrk="1" hangingPunct="1">
              <a:lnSpc>
                <a:spcPct val="90000"/>
              </a:lnSpc>
              <a:spcAft>
                <a:spcPts val="600"/>
              </a:spcAft>
              <a:buClrTx/>
              <a:buFont typeface="Wingdings" pitchFamily="2" charset="2"/>
              <a:buChar char="ü"/>
              <a:tabLst>
                <a:tab pos="5775325" algn="l"/>
              </a:tabLst>
              <a:defRPr/>
            </a:pPr>
            <a:r>
              <a:rPr lang="en-US" sz="2200" dirty="0" smtClean="0">
                <a:effectLst>
                  <a:outerShdw blurRad="38100" dist="38100" dir="2700000" algn="tl">
                    <a:srgbClr val="000000">
                      <a:alpha val="43137"/>
                    </a:srgbClr>
                  </a:outerShdw>
                </a:effectLst>
                <a:latin typeface="CG Times" pitchFamily="18" charset="0"/>
              </a:rPr>
              <a:t>Completes the 1:1 instructional technology initiative (Year </a:t>
            </a:r>
            <a:r>
              <a:rPr lang="en-US" sz="2200" dirty="0">
                <a:effectLst>
                  <a:outerShdw blurRad="38100" dist="38100" dir="2700000" algn="tl">
                    <a:srgbClr val="000000">
                      <a:alpha val="43137"/>
                    </a:srgbClr>
                  </a:outerShdw>
                </a:effectLst>
                <a:latin typeface="CG Times" pitchFamily="18" charset="0"/>
              </a:rPr>
              <a:t>5</a:t>
            </a:r>
            <a:r>
              <a:rPr lang="en-US" sz="2200" dirty="0" smtClean="0">
                <a:effectLst>
                  <a:outerShdw blurRad="38100" dist="38100" dir="2700000" algn="tl">
                    <a:srgbClr val="000000">
                      <a:alpha val="43137"/>
                    </a:srgbClr>
                  </a:outerShdw>
                </a:effectLst>
                <a:latin typeface="CG Times" pitchFamily="18" charset="0"/>
              </a:rPr>
              <a:t>)</a:t>
            </a:r>
          </a:p>
          <a:p>
            <a:pPr marL="563563" lvl="2" indent="-401638" eaLnBrk="1" hangingPunct="1">
              <a:lnSpc>
                <a:spcPct val="90000"/>
              </a:lnSpc>
              <a:spcAft>
                <a:spcPts val="600"/>
              </a:spcAft>
              <a:buClrTx/>
              <a:buFont typeface="Wingdings" pitchFamily="2" charset="2"/>
              <a:buChar char="ü"/>
              <a:tabLst>
                <a:tab pos="5775325" algn="l"/>
              </a:tabLst>
              <a:defRPr/>
            </a:pPr>
            <a:r>
              <a:rPr lang="en-US" sz="2200" dirty="0">
                <a:effectLst>
                  <a:outerShdw blurRad="38100" dist="38100" dir="2700000" algn="tl">
                    <a:srgbClr val="000000">
                      <a:alpha val="43137"/>
                    </a:srgbClr>
                  </a:outerShdw>
                </a:effectLst>
                <a:latin typeface="CG Times" pitchFamily="18" charset="0"/>
              </a:rPr>
              <a:t>Reallocates funds to replace building visitor management </a:t>
            </a:r>
            <a:r>
              <a:rPr lang="en-US" sz="2200" dirty="0" smtClean="0">
                <a:effectLst>
                  <a:outerShdw blurRad="38100" dist="38100" dir="2700000" algn="tl">
                    <a:srgbClr val="000000">
                      <a:alpha val="43137"/>
                    </a:srgbClr>
                  </a:outerShdw>
                </a:effectLst>
                <a:latin typeface="CG Times" pitchFamily="18" charset="0"/>
              </a:rPr>
              <a:t>systems</a:t>
            </a:r>
          </a:p>
          <a:p>
            <a:pPr marL="563563" lvl="2" indent="-401638" eaLnBrk="1" hangingPunct="1">
              <a:lnSpc>
                <a:spcPct val="90000"/>
              </a:lnSpc>
              <a:spcAft>
                <a:spcPts val="600"/>
              </a:spcAft>
              <a:buClrTx/>
              <a:buFont typeface="Wingdings" pitchFamily="2" charset="2"/>
              <a:buChar char="ü"/>
              <a:tabLst>
                <a:tab pos="5775325" algn="l"/>
              </a:tabLst>
              <a:defRPr/>
            </a:pPr>
            <a:r>
              <a:rPr lang="en-US" sz="2200" dirty="0" smtClean="0">
                <a:effectLst>
                  <a:outerShdw blurRad="38100" dist="38100" dir="2700000" algn="tl">
                    <a:srgbClr val="000000">
                      <a:alpha val="43137"/>
                    </a:srgbClr>
                  </a:outerShdw>
                </a:effectLst>
                <a:latin typeface="CG Times" pitchFamily="18" charset="0"/>
              </a:rPr>
              <a:t>Eliminates Full </a:t>
            </a:r>
            <a:r>
              <a:rPr lang="en-US" sz="2200" dirty="0">
                <a:effectLst>
                  <a:outerShdw blurRad="38100" dist="38100" dir="2700000" algn="tl">
                    <a:srgbClr val="000000">
                      <a:alpha val="43137"/>
                    </a:srgbClr>
                  </a:outerShdw>
                </a:effectLst>
                <a:latin typeface="CG Times" pitchFamily="18" charset="0"/>
              </a:rPr>
              <a:t>Day </a:t>
            </a:r>
            <a:r>
              <a:rPr lang="en-US" sz="2200" dirty="0" smtClean="0">
                <a:effectLst>
                  <a:outerShdw blurRad="38100" dist="38100" dir="2700000" algn="tl">
                    <a:srgbClr val="000000">
                      <a:alpha val="43137"/>
                    </a:srgbClr>
                  </a:outerShdw>
                </a:effectLst>
                <a:latin typeface="CG Times" pitchFamily="18" charset="0"/>
              </a:rPr>
              <a:t>Kindergarten grant and start-up costs </a:t>
            </a:r>
          </a:p>
          <a:p>
            <a:pPr marL="563563" lvl="2" indent="-401638" eaLnBrk="1" hangingPunct="1">
              <a:lnSpc>
                <a:spcPct val="90000"/>
              </a:lnSpc>
              <a:spcAft>
                <a:spcPts val="600"/>
              </a:spcAft>
              <a:buClrTx/>
              <a:buFont typeface="Wingdings" pitchFamily="2" charset="2"/>
              <a:buChar char="ü"/>
              <a:tabLst>
                <a:tab pos="5775325" algn="l"/>
              </a:tabLst>
              <a:defRPr/>
            </a:pPr>
            <a:r>
              <a:rPr lang="en-US" sz="2200" dirty="0" smtClean="0">
                <a:effectLst>
                  <a:outerShdw blurRad="38100" dist="38100" dir="2700000" algn="tl">
                    <a:srgbClr val="000000">
                      <a:alpha val="43137"/>
                    </a:srgbClr>
                  </a:outerShdw>
                </a:effectLst>
                <a:latin typeface="CG Times" pitchFamily="18" charset="0"/>
              </a:rPr>
              <a:t>Reflects </a:t>
            </a:r>
            <a:r>
              <a:rPr lang="en-US" sz="2200" dirty="0">
                <a:effectLst>
                  <a:outerShdw blurRad="38100" dist="38100" dir="2700000" algn="tl">
                    <a:srgbClr val="000000">
                      <a:alpha val="43137"/>
                    </a:srgbClr>
                  </a:outerShdw>
                </a:effectLst>
                <a:latin typeface="CG Times" pitchFamily="18" charset="0"/>
              </a:rPr>
              <a:t>PILOT reduction for Marketplace Mall</a:t>
            </a:r>
          </a:p>
          <a:p>
            <a:pPr marL="563563" lvl="2" indent="-401638" eaLnBrk="1" hangingPunct="1">
              <a:lnSpc>
                <a:spcPct val="90000"/>
              </a:lnSpc>
              <a:spcAft>
                <a:spcPts val="600"/>
              </a:spcAft>
              <a:buClrTx/>
              <a:buFont typeface="Wingdings" pitchFamily="2" charset="2"/>
              <a:buChar char="ü"/>
              <a:tabLst>
                <a:tab pos="5775325" algn="l"/>
              </a:tabLst>
              <a:defRPr/>
            </a:pPr>
            <a:r>
              <a:rPr lang="en-US" sz="2200" dirty="0" smtClean="0">
                <a:effectLst>
                  <a:outerShdw blurRad="38100" dist="38100" dir="2700000" algn="tl">
                    <a:srgbClr val="000000">
                      <a:alpha val="43137"/>
                    </a:srgbClr>
                  </a:outerShdw>
                </a:effectLst>
                <a:latin typeface="CG Times" pitchFamily="18" charset="0"/>
              </a:rPr>
              <a:t>Freezes discretionary spending </a:t>
            </a:r>
          </a:p>
          <a:p>
            <a:pPr marL="563563" lvl="2" indent="-401638" eaLnBrk="1" hangingPunct="1">
              <a:lnSpc>
                <a:spcPct val="90000"/>
              </a:lnSpc>
              <a:spcAft>
                <a:spcPts val="600"/>
              </a:spcAft>
              <a:buClrTx/>
              <a:buFont typeface="Wingdings" pitchFamily="2" charset="2"/>
              <a:buChar char="ü"/>
              <a:tabLst>
                <a:tab pos="5775325" algn="l"/>
              </a:tabLst>
              <a:defRPr/>
            </a:pPr>
            <a:r>
              <a:rPr lang="en-US" sz="2200" dirty="0" smtClean="0">
                <a:effectLst>
                  <a:outerShdw blurRad="38100" dist="38100" dir="2700000" algn="tl">
                    <a:srgbClr val="000000">
                      <a:alpha val="43137"/>
                    </a:srgbClr>
                  </a:outerShdw>
                </a:effectLst>
                <a:latin typeface="CG Times" pitchFamily="18" charset="0"/>
              </a:rPr>
              <a:t>Utilizes reserves to remain </a:t>
            </a:r>
            <a:r>
              <a:rPr lang="en-US" sz="2200" dirty="0">
                <a:effectLst>
                  <a:outerShdw blurRad="38100" dist="38100" dir="2700000" algn="tl">
                    <a:srgbClr val="000000">
                      <a:alpha val="43137"/>
                    </a:srgbClr>
                  </a:outerShdw>
                </a:effectLst>
                <a:latin typeface="CG Times" pitchFamily="18" charset="0"/>
              </a:rPr>
              <a:t>tax cap compliant</a:t>
            </a:r>
          </a:p>
          <a:p>
            <a:pPr marL="161925" lvl="2" indent="0" eaLnBrk="1" hangingPunct="1">
              <a:lnSpc>
                <a:spcPct val="90000"/>
              </a:lnSpc>
              <a:spcAft>
                <a:spcPts val="600"/>
              </a:spcAft>
              <a:buClrTx/>
              <a:buNone/>
              <a:tabLst>
                <a:tab pos="5775325" algn="l"/>
              </a:tabLst>
              <a:defRPr/>
            </a:pPr>
            <a:endParaRPr lang="en-US" sz="2200" dirty="0" smtClean="0">
              <a:effectLst>
                <a:outerShdw blurRad="38100" dist="38100" dir="2700000" algn="tl">
                  <a:srgbClr val="000000">
                    <a:alpha val="43137"/>
                  </a:srgbClr>
                </a:outerShdw>
              </a:effectLst>
              <a:latin typeface="CG Times" pitchFamily="18" charset="0"/>
            </a:endParaRPr>
          </a:p>
        </p:txBody>
      </p:sp>
    </p:spTree>
    <p:extLst>
      <p:ext uri="{BB962C8B-B14F-4D97-AF65-F5344CB8AC3E}">
        <p14:creationId xmlns:p14="http://schemas.microsoft.com/office/powerpoint/2010/main" val="2035379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1447800"/>
            <a:ext cx="7772400" cy="1066800"/>
          </a:xfrm>
          <a:effectLst>
            <a:outerShdw dist="35921" dir="2700000" algn="ctr" rotWithShape="0">
              <a:srgbClr val="050505">
                <a:alpha val="99962"/>
              </a:srgbClr>
            </a:outerShdw>
          </a:effectLst>
        </p:spPr>
        <p:txBody>
          <a:bodyPr/>
          <a:lstStyle/>
          <a:p>
            <a:pPr eaLnBrk="1" hangingPunct="1">
              <a:defRPr/>
            </a:pPr>
            <a:r>
              <a:rPr lang="en-US" sz="3200" dirty="0" smtClean="0">
                <a:solidFill>
                  <a:srgbClr val="FFFF00"/>
                </a:solidFill>
                <a:latin typeface="CG Times" pitchFamily="18" charset="0"/>
              </a:rPr>
              <a:t>RECOMMENDED BUDGET</a:t>
            </a:r>
          </a:p>
        </p:txBody>
      </p:sp>
      <p:sp>
        <p:nvSpPr>
          <p:cNvPr id="13315" name="Rectangle 3"/>
          <p:cNvSpPr>
            <a:spLocks noGrp="1" noChangeArrowheads="1"/>
          </p:cNvSpPr>
          <p:nvPr>
            <p:ph type="body" idx="1"/>
          </p:nvPr>
        </p:nvSpPr>
        <p:spPr>
          <a:xfrm>
            <a:off x="990600" y="2438400"/>
            <a:ext cx="7315200" cy="3048000"/>
          </a:xfrm>
          <a:effectLst>
            <a:outerShdw dist="28398" dir="1593903" algn="ctr" rotWithShape="0">
              <a:srgbClr val="050505">
                <a:alpha val="99962"/>
              </a:srgbClr>
            </a:outerShdw>
          </a:effectLst>
        </p:spPr>
        <p:txBody>
          <a:bodyPr/>
          <a:lstStyle/>
          <a:p>
            <a:pPr marL="161925" lvl="2" indent="0" eaLnBrk="1" hangingPunct="1">
              <a:lnSpc>
                <a:spcPct val="90000"/>
              </a:lnSpc>
              <a:buClrTx/>
              <a:buNone/>
              <a:tabLst>
                <a:tab pos="5775325" algn="l"/>
              </a:tabLst>
              <a:defRPr/>
            </a:pPr>
            <a:endParaRPr lang="en-US" dirty="0" smtClean="0">
              <a:effectLst>
                <a:outerShdw blurRad="38100" dist="38100" dir="2700000" algn="tl">
                  <a:srgbClr val="000000">
                    <a:alpha val="43137"/>
                  </a:srgbClr>
                </a:outerShdw>
              </a:effectLst>
              <a:latin typeface="CG Times" pitchFamily="18" charset="0"/>
            </a:endParaRPr>
          </a:p>
          <a:p>
            <a:pPr marL="504825" lvl="2" indent="-342900" eaLnBrk="1" hangingPunct="1">
              <a:lnSpc>
                <a:spcPct val="90000"/>
              </a:lnSpc>
              <a:buClrTx/>
              <a:buFont typeface="Wingdings" pitchFamily="2" charset="2"/>
              <a:buChar char="Ø"/>
              <a:tabLst>
                <a:tab pos="3657600" algn="l"/>
                <a:tab pos="5775325" algn="l"/>
              </a:tabLst>
              <a:defRPr/>
            </a:pPr>
            <a:r>
              <a:rPr lang="en-US" dirty="0" smtClean="0">
                <a:effectLst>
                  <a:outerShdw blurRad="38100" dist="38100" dir="2700000" algn="tl">
                    <a:srgbClr val="000000">
                      <a:alpha val="43137"/>
                    </a:srgbClr>
                  </a:outerShdw>
                </a:effectLst>
                <a:latin typeface="CG Times" pitchFamily="18" charset="0"/>
              </a:rPr>
              <a:t>Total Expenditures:	$ 127,043,033</a:t>
            </a:r>
          </a:p>
          <a:p>
            <a:pPr marL="504825" lvl="2" indent="-342900" eaLnBrk="1" hangingPunct="1">
              <a:lnSpc>
                <a:spcPct val="90000"/>
              </a:lnSpc>
              <a:buClrTx/>
              <a:buFont typeface="Wingdings" pitchFamily="2" charset="2"/>
              <a:buChar char="Ø"/>
              <a:tabLst>
                <a:tab pos="3657600" algn="l"/>
                <a:tab pos="5775325" algn="l"/>
              </a:tabLst>
              <a:defRPr/>
            </a:pPr>
            <a:endParaRPr lang="en-US" dirty="0">
              <a:effectLst>
                <a:outerShdw blurRad="38100" dist="38100" dir="2700000" algn="tl">
                  <a:srgbClr val="000000">
                    <a:alpha val="43137"/>
                  </a:srgbClr>
                </a:outerShdw>
              </a:effectLst>
              <a:latin typeface="CG Times" pitchFamily="18" charset="0"/>
            </a:endParaRPr>
          </a:p>
          <a:p>
            <a:pPr marL="504825" lvl="2" indent="-342900" eaLnBrk="1" hangingPunct="1">
              <a:lnSpc>
                <a:spcPct val="90000"/>
              </a:lnSpc>
              <a:buClrTx/>
              <a:buFont typeface="Wingdings" pitchFamily="2" charset="2"/>
              <a:buChar char="Ø"/>
              <a:tabLst>
                <a:tab pos="3657600" algn="l"/>
                <a:tab pos="5775325" algn="l"/>
              </a:tabLst>
              <a:defRPr/>
            </a:pPr>
            <a:r>
              <a:rPr lang="en-US" dirty="0" smtClean="0">
                <a:effectLst>
                  <a:outerShdw blurRad="38100" dist="38100" dir="2700000" algn="tl">
                    <a:srgbClr val="000000">
                      <a:alpha val="43137"/>
                    </a:srgbClr>
                  </a:outerShdw>
                </a:effectLst>
                <a:latin typeface="CG Times" pitchFamily="18" charset="0"/>
              </a:rPr>
              <a:t>Budget Increase:	$     2,325,531</a:t>
            </a:r>
            <a:r>
              <a:rPr lang="en-US" dirty="0">
                <a:effectLst>
                  <a:outerShdw blurRad="38100" dist="38100" dir="2700000" algn="tl">
                    <a:srgbClr val="000000">
                      <a:alpha val="43137"/>
                    </a:srgbClr>
                  </a:outerShdw>
                </a:effectLst>
                <a:latin typeface="CG Times" pitchFamily="18" charset="0"/>
              </a:rPr>
              <a:t>	</a:t>
            </a:r>
            <a:r>
              <a:rPr lang="en-US" dirty="0" smtClean="0">
                <a:effectLst>
                  <a:outerShdw blurRad="38100" dist="38100" dir="2700000" algn="tl">
                    <a:srgbClr val="000000">
                      <a:alpha val="43137"/>
                    </a:srgbClr>
                  </a:outerShdw>
                </a:effectLst>
                <a:latin typeface="CG Times" pitchFamily="18" charset="0"/>
              </a:rPr>
              <a:t>(+ 1.9%)</a:t>
            </a:r>
          </a:p>
          <a:p>
            <a:pPr marL="161925" lvl="2" indent="0" eaLnBrk="1" hangingPunct="1">
              <a:lnSpc>
                <a:spcPct val="90000"/>
              </a:lnSpc>
              <a:buClrTx/>
              <a:buNone/>
              <a:tabLst>
                <a:tab pos="3657600" algn="l"/>
                <a:tab pos="5775325" algn="l"/>
              </a:tabLst>
              <a:defRPr/>
            </a:pPr>
            <a:endParaRPr lang="en-US" dirty="0" smtClean="0">
              <a:effectLst>
                <a:outerShdw blurRad="38100" dist="38100" dir="2700000" algn="tl">
                  <a:srgbClr val="000000">
                    <a:alpha val="43137"/>
                  </a:srgbClr>
                </a:outerShdw>
              </a:effectLst>
              <a:latin typeface="CG Times" pitchFamily="18" charset="0"/>
            </a:endParaRPr>
          </a:p>
          <a:p>
            <a:pPr marL="504825" lvl="2" indent="-342900" eaLnBrk="1" hangingPunct="1">
              <a:lnSpc>
                <a:spcPct val="90000"/>
              </a:lnSpc>
              <a:buClrTx/>
              <a:buFont typeface="Wingdings" pitchFamily="2" charset="2"/>
              <a:buChar char="Ø"/>
              <a:tabLst>
                <a:tab pos="3657600" algn="l"/>
                <a:tab pos="5775325" algn="l"/>
              </a:tabLst>
              <a:defRPr/>
            </a:pPr>
            <a:r>
              <a:rPr lang="en-US" dirty="0">
                <a:effectLst>
                  <a:outerShdw blurRad="38100" dist="38100" dir="2700000" algn="tl">
                    <a:srgbClr val="000000">
                      <a:alpha val="43137"/>
                    </a:srgbClr>
                  </a:outerShdw>
                </a:effectLst>
                <a:latin typeface="CG Times" pitchFamily="18" charset="0"/>
              </a:rPr>
              <a:t>Tax Rate Increase:	Less than 2</a:t>
            </a:r>
            <a:r>
              <a:rPr lang="en-US" dirty="0" smtClean="0">
                <a:effectLst>
                  <a:outerShdw blurRad="38100" dist="38100" dir="2700000" algn="tl">
                    <a:srgbClr val="000000">
                      <a:alpha val="43137"/>
                    </a:srgbClr>
                  </a:outerShdw>
                </a:effectLst>
                <a:latin typeface="CG Times" pitchFamily="18" charset="0"/>
              </a:rPr>
              <a:t>%      (+1.92%)</a:t>
            </a:r>
          </a:p>
          <a:p>
            <a:pPr marL="161925" lvl="2" indent="0" eaLnBrk="1" hangingPunct="1">
              <a:lnSpc>
                <a:spcPct val="90000"/>
              </a:lnSpc>
              <a:buClrTx/>
              <a:buNone/>
              <a:tabLst>
                <a:tab pos="3657600" algn="l"/>
                <a:tab pos="5775325" algn="l"/>
              </a:tabLst>
              <a:defRPr/>
            </a:pPr>
            <a:endParaRPr lang="en-US" dirty="0" smtClean="0">
              <a:effectLst>
                <a:outerShdw blurRad="38100" dist="38100" dir="2700000" algn="tl">
                  <a:srgbClr val="000000">
                    <a:alpha val="43137"/>
                  </a:srgbClr>
                </a:outerShdw>
              </a:effectLst>
              <a:latin typeface="CG Times" pitchFamily="18" charset="0"/>
            </a:endParaRPr>
          </a:p>
          <a:p>
            <a:pPr marL="504825" lvl="2" indent="-342900" eaLnBrk="1" hangingPunct="1">
              <a:lnSpc>
                <a:spcPct val="90000"/>
              </a:lnSpc>
              <a:buClrTx/>
              <a:buFont typeface="Wingdings" pitchFamily="2" charset="2"/>
              <a:buChar char="Ø"/>
              <a:tabLst>
                <a:tab pos="3657600" algn="l"/>
                <a:tab pos="5775325" algn="l"/>
              </a:tabLst>
              <a:defRPr/>
            </a:pPr>
            <a:r>
              <a:rPr lang="en-US" dirty="0" smtClean="0">
                <a:effectLst>
                  <a:outerShdw blurRad="38100" dist="38100" dir="2700000" algn="tl">
                    <a:srgbClr val="000000">
                      <a:alpha val="43137"/>
                    </a:srgbClr>
                  </a:outerShdw>
                </a:effectLst>
                <a:latin typeface="CG Times" pitchFamily="18" charset="0"/>
              </a:rPr>
              <a:t>Tax </a:t>
            </a:r>
            <a:r>
              <a:rPr lang="en-US" dirty="0">
                <a:effectLst>
                  <a:outerShdw blurRad="38100" dist="38100" dir="2700000" algn="tl">
                    <a:srgbClr val="000000">
                      <a:alpha val="43137"/>
                    </a:srgbClr>
                  </a:outerShdw>
                </a:effectLst>
                <a:latin typeface="CG Times" pitchFamily="18" charset="0"/>
              </a:rPr>
              <a:t>Levy </a:t>
            </a:r>
            <a:r>
              <a:rPr lang="en-US" dirty="0" smtClean="0">
                <a:effectLst>
                  <a:outerShdw blurRad="38100" dist="38100" dir="2700000" algn="tl">
                    <a:srgbClr val="000000">
                      <a:alpha val="43137"/>
                    </a:srgbClr>
                  </a:outerShdw>
                </a:effectLst>
                <a:latin typeface="CG Times" pitchFamily="18" charset="0"/>
              </a:rPr>
              <a:t>Increase:         	Under </a:t>
            </a:r>
            <a:r>
              <a:rPr lang="en-US" dirty="0">
                <a:effectLst>
                  <a:outerShdw blurRad="38100" dist="38100" dir="2700000" algn="tl">
                    <a:srgbClr val="000000">
                      <a:alpha val="43137"/>
                    </a:srgbClr>
                  </a:outerShdw>
                </a:effectLst>
                <a:latin typeface="CG Times" pitchFamily="18" charset="0"/>
              </a:rPr>
              <a:t>the Cap    (+ </a:t>
            </a:r>
            <a:r>
              <a:rPr lang="en-US" dirty="0" smtClean="0">
                <a:effectLst>
                  <a:outerShdw blurRad="38100" dist="38100" dir="2700000" algn="tl">
                    <a:srgbClr val="000000">
                      <a:alpha val="43137"/>
                    </a:srgbClr>
                  </a:outerShdw>
                </a:effectLst>
                <a:latin typeface="CG Times" pitchFamily="18" charset="0"/>
              </a:rPr>
              <a:t>3.5%)</a:t>
            </a:r>
            <a:endParaRPr lang="en-US" dirty="0">
              <a:effectLst>
                <a:outerShdw blurRad="38100" dist="38100" dir="2700000" algn="tl">
                  <a:srgbClr val="000000">
                    <a:alpha val="43137"/>
                  </a:srgbClr>
                </a:outerShdw>
              </a:effectLst>
              <a:latin typeface="CG Times" pitchFamily="18" charset="0"/>
            </a:endParaRPr>
          </a:p>
          <a:p>
            <a:pPr marL="563563" lvl="2" indent="-401638" eaLnBrk="1" hangingPunct="1">
              <a:lnSpc>
                <a:spcPct val="90000"/>
              </a:lnSpc>
              <a:buClrTx/>
              <a:buFont typeface="Wingdings" pitchFamily="2" charset="2"/>
              <a:buChar char="ü"/>
              <a:tabLst>
                <a:tab pos="5775325" algn="l"/>
              </a:tabLst>
              <a:defRPr/>
            </a:pPr>
            <a:endParaRPr lang="en-US" dirty="0" smtClean="0">
              <a:effectLst>
                <a:outerShdw blurRad="38100" dist="38100" dir="2700000" algn="tl">
                  <a:srgbClr val="000000">
                    <a:alpha val="43137"/>
                  </a:srgbClr>
                </a:outerShdw>
              </a:effectLst>
              <a:latin typeface="CG Times" pitchFamily="18" charset="0"/>
            </a:endParaRPr>
          </a:p>
        </p:txBody>
      </p:sp>
    </p:spTree>
    <p:extLst>
      <p:ext uri="{BB962C8B-B14F-4D97-AF65-F5344CB8AC3E}">
        <p14:creationId xmlns:p14="http://schemas.microsoft.com/office/powerpoint/2010/main" val="476772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447800"/>
            <a:ext cx="7772400" cy="1143000"/>
          </a:xfrm>
          <a:effectLst>
            <a:outerShdw dist="35921" dir="2700000" algn="ctr" rotWithShape="0">
              <a:srgbClr val="050505">
                <a:alpha val="99962"/>
              </a:srgbClr>
            </a:outerShdw>
          </a:effectLst>
        </p:spPr>
        <p:txBody>
          <a:bodyPr/>
          <a:lstStyle/>
          <a:p>
            <a:pPr eaLnBrk="1" hangingPunct="1">
              <a:defRPr/>
            </a:pPr>
            <a:r>
              <a:rPr lang="en-US" sz="3200" dirty="0" smtClean="0">
                <a:latin typeface="CG Times" pitchFamily="18" charset="0"/>
              </a:rPr>
              <a:t>Factors Driving Budget Increase</a:t>
            </a:r>
            <a:r>
              <a:rPr lang="en-US" dirty="0" smtClean="0">
                <a:latin typeface="CG Times" pitchFamily="18" charset="0"/>
              </a:rPr>
              <a:t/>
            </a:r>
            <a:br>
              <a:rPr lang="en-US" dirty="0" smtClean="0">
                <a:latin typeface="CG Times" pitchFamily="18" charset="0"/>
              </a:rPr>
            </a:br>
            <a:r>
              <a:rPr lang="en-US" sz="2400" dirty="0" smtClean="0">
                <a:latin typeface="CG Times" pitchFamily="18" charset="0"/>
              </a:rPr>
              <a:t>(1.9%)</a:t>
            </a:r>
            <a:endParaRPr lang="en-US" sz="2400" dirty="0" smtClean="0">
              <a:solidFill>
                <a:schemeClr val="tx1"/>
              </a:solidFill>
              <a:latin typeface="CG Times" pitchFamily="18" charset="0"/>
            </a:endParaRPr>
          </a:p>
        </p:txBody>
      </p:sp>
      <p:sp>
        <p:nvSpPr>
          <p:cNvPr id="6147" name="Rectangle 3"/>
          <p:cNvSpPr>
            <a:spLocks noGrp="1" noChangeArrowheads="1"/>
          </p:cNvSpPr>
          <p:nvPr>
            <p:ph type="body" idx="1"/>
          </p:nvPr>
        </p:nvSpPr>
        <p:spPr>
          <a:xfrm>
            <a:off x="1676400" y="2819400"/>
            <a:ext cx="6705600" cy="2590800"/>
          </a:xfrm>
          <a:effectLst>
            <a:outerShdw dist="28398" dir="1593903" algn="ctr" rotWithShape="0">
              <a:srgbClr val="050505">
                <a:alpha val="99962"/>
              </a:srgbClr>
            </a:outerShdw>
          </a:effectLst>
        </p:spPr>
        <p:txBody>
          <a:bodyPr/>
          <a:lstStyle/>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Wage/Salary </a:t>
            </a:r>
            <a:r>
              <a:rPr lang="en-US" sz="2000" b="1" dirty="0">
                <a:effectLst>
                  <a:outerShdw blurRad="38100" dist="38100" dir="2700000" algn="tl">
                    <a:srgbClr val="000000">
                      <a:alpha val="43137"/>
                    </a:srgbClr>
                  </a:outerShdw>
                </a:effectLst>
                <a:latin typeface="CG Times" pitchFamily="18" charset="0"/>
              </a:rPr>
              <a:t>Obligations  	+ </a:t>
            </a:r>
            <a:r>
              <a:rPr lang="en-US" sz="2000" b="1" dirty="0" smtClean="0">
                <a:effectLst>
                  <a:outerShdw blurRad="38100" dist="38100" dir="2700000" algn="tl">
                    <a:srgbClr val="000000">
                      <a:alpha val="43137"/>
                    </a:srgbClr>
                  </a:outerShdw>
                </a:effectLst>
                <a:latin typeface="CG Times" pitchFamily="18" charset="0"/>
              </a:rPr>
              <a:t>2.9%  </a:t>
            </a:r>
          </a:p>
          <a:p>
            <a:pPr marL="522288" lvl="2" eaLnBrk="1" hangingPunct="1">
              <a:lnSpc>
                <a:spcPct val="90000"/>
              </a:lnSpc>
              <a:buClrTx/>
              <a:buFont typeface="Wingdings 2" pitchFamily="18" charset="2"/>
              <a:buChar char="P"/>
              <a:tabLst>
                <a:tab pos="3714750" algn="l"/>
              </a:tabLst>
              <a:defRPr/>
            </a:pPr>
            <a:r>
              <a:rPr lang="en-US" sz="2000" b="1" dirty="0" smtClean="0">
                <a:solidFill>
                  <a:srgbClr val="FFFFFF"/>
                </a:solidFill>
                <a:effectLst>
                  <a:outerShdw blurRad="38100" dist="38100" dir="2700000" algn="tl">
                    <a:srgbClr val="000000">
                      <a:alpha val="43137"/>
                    </a:srgbClr>
                  </a:outerShdw>
                </a:effectLst>
                <a:latin typeface="CG Times" pitchFamily="18" charset="0"/>
              </a:rPr>
              <a:t>Health </a:t>
            </a:r>
            <a:r>
              <a:rPr lang="en-US" sz="2000" b="1" dirty="0">
                <a:solidFill>
                  <a:srgbClr val="FFFFFF"/>
                </a:solidFill>
                <a:effectLst>
                  <a:outerShdw blurRad="38100" dist="38100" dir="2700000" algn="tl">
                    <a:srgbClr val="000000">
                      <a:alpha val="43137"/>
                    </a:srgbClr>
                  </a:outerShdw>
                </a:effectLst>
                <a:latin typeface="CG Times" pitchFamily="18" charset="0"/>
              </a:rPr>
              <a:t>Care	+ $1,700,000  (+8.7%)</a:t>
            </a:r>
          </a:p>
          <a:p>
            <a:pPr marL="522288" lvl="2" eaLnBrk="1" hangingPunct="1">
              <a:lnSpc>
                <a:spcPct val="90000"/>
              </a:lnSpc>
              <a:buClrTx/>
              <a:buFont typeface="Wingdings 2" pitchFamily="18" charset="2"/>
              <a:buChar char="P"/>
              <a:tabLst>
                <a:tab pos="3714750" algn="l"/>
              </a:tabLst>
              <a:defRPr/>
            </a:pPr>
            <a:r>
              <a:rPr lang="en-US" sz="2000" b="1" dirty="0">
                <a:effectLst>
                  <a:outerShdw blurRad="38100" dist="38100" dir="2700000" algn="tl">
                    <a:srgbClr val="000000">
                      <a:alpha val="43137"/>
                    </a:srgbClr>
                  </a:outerShdw>
                </a:effectLst>
                <a:latin typeface="CG Times" pitchFamily="18" charset="0"/>
              </a:rPr>
              <a:t>Teacher Retirement System	+ $450,000   (+10.9%)</a:t>
            </a: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Inflation                          	+ 1.6%</a:t>
            </a:r>
          </a:p>
          <a:p>
            <a:pPr marL="522288" lvl="2" eaLnBrk="1" hangingPunct="1">
              <a:lnSpc>
                <a:spcPct val="90000"/>
              </a:lnSpc>
              <a:buClrTx/>
              <a:buFont typeface="Wingdings 2" pitchFamily="18" charset="2"/>
              <a:buChar char="P"/>
              <a:tabLst>
                <a:tab pos="3714750" algn="l"/>
              </a:tabLst>
              <a:defRPr/>
            </a:pPr>
            <a:r>
              <a:rPr lang="en-US" sz="2000" b="1" dirty="0">
                <a:effectLst>
                  <a:outerShdw blurRad="38100" dist="38100" dir="2700000" algn="tl">
                    <a:srgbClr val="000000">
                      <a:alpha val="43137"/>
                    </a:srgbClr>
                  </a:outerShdw>
                </a:effectLst>
                <a:latin typeface="CG Times" pitchFamily="18" charset="0"/>
              </a:rPr>
              <a:t>BOCES </a:t>
            </a:r>
            <a:r>
              <a:rPr lang="en-US" sz="2000" b="1" dirty="0" smtClean="0">
                <a:effectLst>
                  <a:outerShdw blurRad="38100" dist="38100" dir="2700000" algn="tl">
                    <a:srgbClr val="000000">
                      <a:alpha val="43137"/>
                    </a:srgbClr>
                  </a:outerShdw>
                </a:effectLst>
                <a:latin typeface="CG Times" pitchFamily="18" charset="0"/>
              </a:rPr>
              <a:t>Tuition Rates</a:t>
            </a:r>
            <a:r>
              <a:rPr lang="en-US" sz="2000" b="1" dirty="0">
                <a:effectLst>
                  <a:outerShdw blurRad="38100" dist="38100" dir="2700000" algn="tl">
                    <a:srgbClr val="000000">
                      <a:alpha val="43137"/>
                    </a:srgbClr>
                  </a:outerShdw>
                </a:effectLst>
                <a:latin typeface="CG Times" pitchFamily="18" charset="0"/>
              </a:rPr>
              <a:t>	+ </a:t>
            </a:r>
            <a:r>
              <a:rPr lang="en-US" sz="2000" b="1" dirty="0" smtClean="0">
                <a:effectLst>
                  <a:outerShdw blurRad="38100" dist="38100" dir="2700000" algn="tl">
                    <a:srgbClr val="000000">
                      <a:alpha val="43137"/>
                    </a:srgbClr>
                  </a:outerShdw>
                </a:effectLst>
                <a:latin typeface="CG Times" pitchFamily="18" charset="0"/>
              </a:rPr>
              <a:t>1.5%</a:t>
            </a: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Transportation costs	+ $350,000   (+4.9%)</a:t>
            </a:r>
          </a:p>
          <a:p>
            <a:pPr marL="522288" lvl="2" eaLnBrk="1" hangingPunct="1">
              <a:lnSpc>
                <a:spcPct val="90000"/>
              </a:lnSpc>
              <a:buClrTx/>
              <a:buFont typeface="Wingdings 2" pitchFamily="18" charset="2"/>
              <a:buChar char="P"/>
              <a:tabLst>
                <a:tab pos="3714750" algn="l"/>
              </a:tabLst>
              <a:defRPr/>
            </a:pPr>
            <a:r>
              <a:rPr lang="en-US" sz="2000" b="1" dirty="0" smtClean="0">
                <a:solidFill>
                  <a:srgbClr val="FFFFFF"/>
                </a:solidFill>
                <a:effectLst>
                  <a:outerShdw blurRad="38100" dist="38100" dir="2700000" algn="tl">
                    <a:srgbClr val="000000">
                      <a:alpha val="43137"/>
                    </a:srgbClr>
                  </a:outerShdw>
                </a:effectLst>
                <a:latin typeface="CG Times" pitchFamily="18" charset="0"/>
              </a:rPr>
              <a:t>Full Day K – one time costs	 - $1,300,000</a:t>
            </a:r>
            <a:endParaRPr lang="en-US" sz="2000" b="1" dirty="0">
              <a:solidFill>
                <a:srgbClr val="FFFFFF"/>
              </a:solidFill>
              <a:effectLst>
                <a:outerShdw blurRad="38100" dist="38100" dir="2700000" algn="tl">
                  <a:srgbClr val="000000">
                    <a:alpha val="43137"/>
                  </a:srgbClr>
                </a:outerShdw>
              </a:effectLst>
              <a:latin typeface="CG Times" pitchFamily="18" charset="0"/>
            </a:endParaRPr>
          </a:p>
          <a:p>
            <a:pPr marL="522288" lvl="2" eaLnBrk="1" hangingPunct="1">
              <a:lnSpc>
                <a:spcPct val="90000"/>
              </a:lnSpc>
              <a:buFont typeface="Monotype Sorts" pitchFamily="84" charset="2"/>
              <a:buNone/>
              <a:tabLst>
                <a:tab pos="3714750" algn="l"/>
              </a:tabLst>
              <a:defRPr/>
            </a:pPr>
            <a:endParaRPr lang="en-US" sz="2000" b="1" dirty="0" smtClean="0">
              <a:latin typeface="CG Times" pitchFamily="18" charset="0"/>
            </a:endParaRPr>
          </a:p>
          <a:p>
            <a:pPr marL="522288" lvl="2" eaLnBrk="1" hangingPunct="1">
              <a:lnSpc>
                <a:spcPct val="90000"/>
              </a:lnSpc>
              <a:buFont typeface="Monotype Sorts" pitchFamily="84" charset="2"/>
              <a:buNone/>
              <a:tabLst>
                <a:tab pos="3714750" algn="l"/>
              </a:tabLst>
              <a:defRPr/>
            </a:pPr>
            <a:endParaRPr lang="en-US" sz="2000" b="1" dirty="0" smtClean="0">
              <a:latin typeface="CG Times" pitchFamily="18" charset="0"/>
            </a:endParaRPr>
          </a:p>
          <a:p>
            <a:pPr marL="522288" lvl="2" eaLnBrk="1" hangingPunct="1">
              <a:lnSpc>
                <a:spcPct val="90000"/>
              </a:lnSpc>
              <a:tabLst>
                <a:tab pos="3714750" algn="l"/>
              </a:tabLst>
              <a:defRPr/>
            </a:pPr>
            <a:endParaRPr lang="en-US" sz="2000" dirty="0" smtClean="0">
              <a:latin typeface="CG Times" pitchFamily="18" charset="0"/>
            </a:endParaRPr>
          </a:p>
          <a:p>
            <a:pPr marL="522288" lvl="2" eaLnBrk="1" hangingPunct="1">
              <a:lnSpc>
                <a:spcPct val="90000"/>
              </a:lnSpc>
              <a:buFont typeface="Monotype Sorts" pitchFamily="84" charset="2"/>
              <a:buNone/>
              <a:tabLst>
                <a:tab pos="3714750" algn="l"/>
              </a:tabLst>
              <a:defRPr/>
            </a:pPr>
            <a:endParaRPr lang="en-US" sz="2000" dirty="0" smtClean="0">
              <a:latin typeface="CG Times" pitchFamily="18" charset="0"/>
            </a:endParaRPr>
          </a:p>
          <a:p>
            <a:pPr marL="3175" indent="-3175" eaLnBrk="1" hangingPunct="1">
              <a:lnSpc>
                <a:spcPct val="90000"/>
              </a:lnSpc>
              <a:tabLst>
                <a:tab pos="3714750" algn="l"/>
              </a:tabLst>
              <a:defRPr/>
            </a:pPr>
            <a:endParaRPr lang="en-US" sz="2000" dirty="0" smtClean="0">
              <a:latin typeface="CG Times"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752600"/>
            <a:ext cx="7772400" cy="1143000"/>
          </a:xfrm>
          <a:effectLst>
            <a:outerShdw dist="35921" dir="2700000" algn="ctr" rotWithShape="0">
              <a:srgbClr val="050505">
                <a:alpha val="99962"/>
              </a:srgbClr>
            </a:outerShdw>
          </a:effectLst>
        </p:spPr>
        <p:txBody>
          <a:bodyPr/>
          <a:lstStyle/>
          <a:p>
            <a:pPr eaLnBrk="1" hangingPunct="1">
              <a:defRPr/>
            </a:pPr>
            <a:r>
              <a:rPr lang="en-US" dirty="0" smtClean="0">
                <a:solidFill>
                  <a:srgbClr val="FFFF00"/>
                </a:solidFill>
                <a:latin typeface="CG Times" pitchFamily="18" charset="0"/>
              </a:rPr>
              <a:t>Sources of Revenue</a:t>
            </a:r>
          </a:p>
        </p:txBody>
      </p:sp>
      <p:sp>
        <p:nvSpPr>
          <p:cNvPr id="6147" name="Rectangle 3"/>
          <p:cNvSpPr>
            <a:spLocks noGrp="1" noChangeArrowheads="1"/>
          </p:cNvSpPr>
          <p:nvPr>
            <p:ph type="body" idx="1"/>
          </p:nvPr>
        </p:nvSpPr>
        <p:spPr>
          <a:xfrm>
            <a:off x="2286000" y="2971800"/>
            <a:ext cx="5257800" cy="2057400"/>
          </a:xfrm>
          <a:effectLst>
            <a:outerShdw dist="28398" dir="1593903" algn="ctr" rotWithShape="0">
              <a:srgbClr val="050505">
                <a:alpha val="99962"/>
              </a:srgbClr>
            </a:outerShdw>
          </a:effectLst>
        </p:spPr>
        <p:txBody>
          <a:bodyPr/>
          <a:lstStyle/>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Property Taxes (Tax Levy)	61%</a:t>
            </a: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State Aid	28%</a:t>
            </a: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Sales Tax	  4%</a:t>
            </a: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PILOTs</a:t>
            </a:r>
            <a:r>
              <a:rPr lang="en-US" sz="2000" b="1" dirty="0">
                <a:effectLst>
                  <a:outerShdw blurRad="38100" dist="38100" dir="2700000" algn="tl">
                    <a:srgbClr val="000000">
                      <a:alpha val="43137"/>
                    </a:srgbClr>
                  </a:outerShdw>
                </a:effectLst>
                <a:latin typeface="CG Times" pitchFamily="18" charset="0"/>
              </a:rPr>
              <a:t>	  </a:t>
            </a:r>
            <a:r>
              <a:rPr lang="en-US" sz="2000" b="1" dirty="0" smtClean="0">
                <a:effectLst>
                  <a:outerShdw blurRad="38100" dist="38100" dir="2700000" algn="tl">
                    <a:srgbClr val="000000">
                      <a:alpha val="43137"/>
                    </a:srgbClr>
                  </a:outerShdw>
                </a:effectLst>
                <a:latin typeface="CG Times" pitchFamily="18" charset="0"/>
              </a:rPr>
              <a:t>3%</a:t>
            </a:r>
            <a:endParaRPr lang="en-US" sz="2000" b="1" dirty="0">
              <a:effectLst>
                <a:outerShdw blurRad="38100" dist="38100" dir="2700000" algn="tl">
                  <a:srgbClr val="000000">
                    <a:alpha val="43137"/>
                  </a:srgbClr>
                </a:outerShdw>
              </a:effectLst>
              <a:latin typeface="CG Times" pitchFamily="18" charset="0"/>
            </a:endParaRP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Fund Balance &amp; Reserves	  3%</a:t>
            </a:r>
          </a:p>
          <a:p>
            <a:pPr marL="522288" lvl="2" eaLnBrk="1" hangingPunct="1">
              <a:lnSpc>
                <a:spcPct val="90000"/>
              </a:lnSpc>
              <a:buClrTx/>
              <a:buFont typeface="Wingdings 2" pitchFamily="18" charset="2"/>
              <a:buChar char="P"/>
              <a:tabLst>
                <a:tab pos="3714750" algn="l"/>
              </a:tabLst>
              <a:defRPr/>
            </a:pPr>
            <a:r>
              <a:rPr lang="en-US" sz="2000" b="1" dirty="0" smtClean="0">
                <a:effectLst>
                  <a:outerShdw blurRad="38100" dist="38100" dir="2700000" algn="tl">
                    <a:srgbClr val="000000">
                      <a:alpha val="43137"/>
                    </a:srgbClr>
                  </a:outerShdw>
                </a:effectLst>
                <a:latin typeface="CG Times" pitchFamily="18" charset="0"/>
              </a:rPr>
              <a:t>Other (Fees, Rent, Refunds)	  1%</a:t>
            </a:r>
          </a:p>
          <a:p>
            <a:pPr marL="522288" lvl="2" eaLnBrk="1" hangingPunct="1">
              <a:lnSpc>
                <a:spcPct val="90000"/>
              </a:lnSpc>
              <a:buFont typeface="Monotype Sorts" pitchFamily="84" charset="2"/>
              <a:buNone/>
              <a:tabLst>
                <a:tab pos="3714750" algn="l"/>
              </a:tabLst>
              <a:defRPr/>
            </a:pPr>
            <a:endParaRPr lang="en-US" sz="2000" b="1" dirty="0" smtClean="0">
              <a:latin typeface="CG Times" pitchFamily="18" charset="0"/>
            </a:endParaRPr>
          </a:p>
          <a:p>
            <a:pPr marL="522288" lvl="2" eaLnBrk="1" hangingPunct="1">
              <a:lnSpc>
                <a:spcPct val="90000"/>
              </a:lnSpc>
              <a:tabLst>
                <a:tab pos="3714750" algn="l"/>
              </a:tabLst>
              <a:defRPr/>
            </a:pPr>
            <a:endParaRPr lang="en-US" sz="2000" dirty="0" smtClean="0">
              <a:latin typeface="CG Times" pitchFamily="18" charset="0"/>
            </a:endParaRPr>
          </a:p>
          <a:p>
            <a:pPr marL="522288" lvl="2" eaLnBrk="1" hangingPunct="1">
              <a:lnSpc>
                <a:spcPct val="90000"/>
              </a:lnSpc>
              <a:buFont typeface="Monotype Sorts" pitchFamily="84" charset="2"/>
              <a:buNone/>
              <a:tabLst>
                <a:tab pos="3714750" algn="l"/>
              </a:tabLst>
              <a:defRPr/>
            </a:pPr>
            <a:endParaRPr lang="en-US" sz="2000" dirty="0" smtClean="0">
              <a:latin typeface="CG Times" pitchFamily="18" charset="0"/>
            </a:endParaRPr>
          </a:p>
          <a:p>
            <a:pPr marL="3175" indent="-3175" eaLnBrk="1" hangingPunct="1">
              <a:lnSpc>
                <a:spcPct val="90000"/>
              </a:lnSpc>
              <a:tabLst>
                <a:tab pos="3714750" algn="l"/>
              </a:tabLst>
              <a:defRPr/>
            </a:pPr>
            <a:endParaRPr lang="en-US" sz="2000" dirty="0" smtClean="0">
              <a:latin typeface="CG Times" pitchFamily="18" charset="0"/>
            </a:endParaRPr>
          </a:p>
        </p:txBody>
      </p:sp>
    </p:spTree>
    <p:extLst>
      <p:ext uri="{BB962C8B-B14F-4D97-AF65-F5344CB8AC3E}">
        <p14:creationId xmlns:p14="http://schemas.microsoft.com/office/powerpoint/2010/main" val="3818524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90600" y="1447800"/>
            <a:ext cx="7696200" cy="838200"/>
          </a:xfrm>
          <a:effectLst>
            <a:outerShdw dist="35921" dir="2700000" algn="ctr" rotWithShape="0">
              <a:srgbClr val="050505">
                <a:alpha val="99962"/>
              </a:srgbClr>
            </a:outerShdw>
          </a:effectLst>
        </p:spPr>
        <p:txBody>
          <a:bodyPr/>
          <a:lstStyle/>
          <a:p>
            <a:pPr eaLnBrk="1" hangingPunct="1">
              <a:defRPr/>
            </a:pPr>
            <a:r>
              <a:rPr lang="en-US" sz="3600" dirty="0" smtClean="0">
                <a:latin typeface="CG Times" pitchFamily="18" charset="0"/>
              </a:rPr>
              <a:t>Property Tax Levy Cap</a:t>
            </a:r>
          </a:p>
        </p:txBody>
      </p:sp>
      <p:sp>
        <p:nvSpPr>
          <p:cNvPr id="7171" name="Rectangle 3"/>
          <p:cNvSpPr>
            <a:spLocks noGrp="1" noChangeArrowheads="1"/>
          </p:cNvSpPr>
          <p:nvPr>
            <p:ph type="body" idx="1"/>
          </p:nvPr>
        </p:nvSpPr>
        <p:spPr>
          <a:xfrm>
            <a:off x="1143000" y="2209800"/>
            <a:ext cx="7543800" cy="3505200"/>
          </a:xfrm>
          <a:effectLst>
            <a:outerShdw dist="28398" dir="1593903" algn="ctr" rotWithShape="0">
              <a:srgbClr val="050505">
                <a:alpha val="99962"/>
              </a:srgbClr>
            </a:outerShdw>
          </a:effectLst>
        </p:spPr>
        <p:txBody>
          <a:bodyPr/>
          <a:lstStyle/>
          <a:p>
            <a:pPr marL="633413" lvl="3" indent="-238125" eaLnBrk="1" hangingPunct="1">
              <a:lnSpc>
                <a:spcPct val="90000"/>
              </a:lnSpc>
              <a:buClrTx/>
              <a:buFont typeface="Monotype Sorts" pitchFamily="84" charset="2"/>
              <a:buNone/>
              <a:tabLst>
                <a:tab pos="3773488" algn="l"/>
                <a:tab pos="5197475" algn="l"/>
                <a:tab pos="6634163" algn="l"/>
              </a:tabLst>
              <a:defRPr/>
            </a:pPr>
            <a:endParaRPr lang="en-US" sz="800" dirty="0" smtClean="0">
              <a:effectLst>
                <a:outerShdw blurRad="38100" dist="38100" dir="2700000" algn="tl">
                  <a:srgbClr val="000000">
                    <a:alpha val="43137"/>
                  </a:srgbClr>
                </a:outerShdw>
              </a:effectLst>
              <a:latin typeface="CG Times" pitchFamily="18" charset="0"/>
            </a:endParaRPr>
          </a:p>
          <a:p>
            <a:pPr marL="633413" lvl="3" indent="-238125" eaLnBrk="1" hangingPunct="1">
              <a:buClrTx/>
              <a:buFont typeface="Wingdings 2" pitchFamily="18" charset="2"/>
              <a:buChar char="P"/>
              <a:tabLst>
                <a:tab pos="5486400" algn="l"/>
              </a:tabLst>
              <a:defRPr/>
            </a:pPr>
            <a:r>
              <a:rPr lang="en-US" sz="2400" b="1" dirty="0" smtClean="0">
                <a:effectLst>
                  <a:outerShdw blurRad="38100" dist="38100" dir="2700000" algn="tl">
                    <a:srgbClr val="000000">
                      <a:alpha val="43137"/>
                    </a:srgbClr>
                  </a:outerShdw>
                </a:effectLst>
                <a:latin typeface="CG Times" pitchFamily="18" charset="0"/>
              </a:rPr>
              <a:t>Allowable Inflation Factor (Cap):	+2.00%</a:t>
            </a:r>
          </a:p>
          <a:p>
            <a:pPr marL="633413" lvl="3" indent="-238125" eaLnBrk="1" hangingPunct="1">
              <a:buClrTx/>
              <a:buFont typeface="Wingdings 2" pitchFamily="18" charset="2"/>
              <a:buChar char="P"/>
              <a:tabLst>
                <a:tab pos="5486400" algn="l"/>
              </a:tabLst>
              <a:defRPr/>
            </a:pPr>
            <a:endParaRPr lang="en-US" sz="800" b="1" dirty="0" smtClean="0">
              <a:effectLst>
                <a:outerShdw blurRad="38100" dist="38100" dir="2700000" algn="tl">
                  <a:srgbClr val="000000">
                    <a:alpha val="43137"/>
                  </a:srgbClr>
                </a:outerShdw>
              </a:effectLst>
              <a:latin typeface="CG Times" pitchFamily="18" charset="0"/>
            </a:endParaRPr>
          </a:p>
          <a:p>
            <a:pPr marL="633413" lvl="3" indent="-238125" eaLnBrk="1" hangingPunct="1">
              <a:buClrTx/>
              <a:buFont typeface="Wingdings 2" pitchFamily="18" charset="2"/>
              <a:buChar char="P"/>
              <a:tabLst>
                <a:tab pos="5486400" algn="l"/>
              </a:tabLst>
              <a:defRPr/>
            </a:pPr>
            <a:r>
              <a:rPr lang="en-US" sz="2400" b="1" dirty="0" smtClean="0">
                <a:effectLst>
                  <a:outerShdw blurRad="38100" dist="38100" dir="2700000" algn="tl">
                    <a:srgbClr val="000000">
                      <a:alpha val="43137"/>
                    </a:srgbClr>
                  </a:outerShdw>
                </a:effectLst>
                <a:latin typeface="CG Times" pitchFamily="18" charset="0"/>
              </a:rPr>
              <a:t>Adjustment for Real Growth:	+0.86%</a:t>
            </a:r>
          </a:p>
          <a:p>
            <a:pPr marL="633413" lvl="3" indent="-238125" eaLnBrk="1" hangingPunct="1">
              <a:buClrTx/>
              <a:buFont typeface="Wingdings 2" pitchFamily="18" charset="2"/>
              <a:buChar char="P"/>
              <a:tabLst>
                <a:tab pos="5486400" algn="l"/>
              </a:tabLst>
              <a:defRPr/>
            </a:pPr>
            <a:endParaRPr lang="en-US" sz="800" b="1" dirty="0">
              <a:effectLst>
                <a:outerShdw blurRad="38100" dist="38100" dir="2700000" algn="tl">
                  <a:srgbClr val="000000">
                    <a:alpha val="43137"/>
                  </a:srgbClr>
                </a:outerShdw>
              </a:effectLst>
              <a:latin typeface="CG Times" pitchFamily="18" charset="0"/>
            </a:endParaRPr>
          </a:p>
          <a:p>
            <a:pPr marL="633413" lvl="3" indent="-238125" eaLnBrk="1" hangingPunct="1">
              <a:buClrTx/>
              <a:buFont typeface="Wingdings 2" pitchFamily="18" charset="2"/>
              <a:buChar char="P"/>
              <a:tabLst>
                <a:tab pos="5486400" algn="l"/>
              </a:tabLst>
              <a:defRPr/>
            </a:pPr>
            <a:r>
              <a:rPr lang="en-US" sz="2400" b="1" dirty="0" smtClean="0">
                <a:effectLst>
                  <a:outerShdw blurRad="38100" dist="38100" dir="2700000" algn="tl">
                    <a:srgbClr val="000000">
                      <a:alpha val="43137"/>
                    </a:srgbClr>
                  </a:outerShdw>
                </a:effectLst>
                <a:latin typeface="CG Times" pitchFamily="18" charset="0"/>
              </a:rPr>
              <a:t>Reduction in PILOTs	+0.67%</a:t>
            </a:r>
          </a:p>
          <a:p>
            <a:pPr marL="395288" lvl="3" indent="0" eaLnBrk="1" hangingPunct="1">
              <a:buClrTx/>
              <a:buNone/>
              <a:tabLst>
                <a:tab pos="5486400" algn="l"/>
              </a:tabLst>
              <a:defRPr/>
            </a:pPr>
            <a:endParaRPr lang="en-US" sz="800" b="1" dirty="0" smtClean="0">
              <a:effectLst>
                <a:outerShdw blurRad="38100" dist="38100" dir="2700000" algn="tl">
                  <a:srgbClr val="000000">
                    <a:alpha val="43137"/>
                  </a:srgbClr>
                </a:outerShdw>
              </a:effectLst>
              <a:latin typeface="CG Times" pitchFamily="18" charset="0"/>
            </a:endParaRPr>
          </a:p>
          <a:p>
            <a:pPr marL="633413" lvl="3" indent="-238125" eaLnBrk="1" hangingPunct="1">
              <a:lnSpc>
                <a:spcPct val="90000"/>
              </a:lnSpc>
              <a:buClrTx/>
              <a:buFont typeface="Wingdings 2" pitchFamily="18" charset="2"/>
              <a:buChar char="P"/>
              <a:tabLst>
                <a:tab pos="3773488" algn="l"/>
                <a:tab pos="4518025" algn="l"/>
                <a:tab pos="6634163" algn="l"/>
              </a:tabLst>
              <a:defRPr/>
            </a:pPr>
            <a:r>
              <a:rPr lang="en-US" sz="2400" b="1" dirty="0" smtClean="0">
                <a:effectLst>
                  <a:outerShdw blurRad="38100" dist="38100" dir="2700000" algn="tl">
                    <a:srgbClr val="000000">
                      <a:alpha val="43137"/>
                    </a:srgbClr>
                  </a:outerShdw>
                </a:effectLst>
                <a:latin typeface="CG Times" pitchFamily="18" charset="0"/>
              </a:rPr>
              <a:t>Tax Cap Exemptions:	</a:t>
            </a:r>
          </a:p>
          <a:p>
            <a:pPr marL="1085850" lvl="3" indent="-981075" eaLnBrk="1" hangingPunct="1">
              <a:lnSpc>
                <a:spcPct val="90000"/>
              </a:lnSpc>
              <a:buFont typeface="Monotype Sorts" pitchFamily="84" charset="2"/>
              <a:buNone/>
              <a:tabLst>
                <a:tab pos="3773488" algn="l"/>
                <a:tab pos="4518025" algn="l"/>
                <a:tab pos="5486400" algn="l"/>
              </a:tabLst>
              <a:defRPr/>
            </a:pPr>
            <a:r>
              <a:rPr lang="en-US" sz="2400" b="1" dirty="0" smtClean="0">
                <a:effectLst>
                  <a:outerShdw blurRad="38100" dist="38100" dir="2700000" algn="tl">
                    <a:srgbClr val="000000">
                      <a:alpha val="43137"/>
                    </a:srgbClr>
                  </a:outerShdw>
                </a:effectLst>
                <a:latin typeface="CG Times" pitchFamily="18" charset="0"/>
              </a:rPr>
              <a:t>	(a)  Pension Costs Over 2% 	    No</a:t>
            </a:r>
          </a:p>
          <a:p>
            <a:pPr marL="1085850" lvl="3" indent="-981075" eaLnBrk="1" hangingPunct="1">
              <a:lnSpc>
                <a:spcPct val="90000"/>
              </a:lnSpc>
              <a:buFont typeface="Monotype Sorts" pitchFamily="84" charset="2"/>
              <a:buNone/>
              <a:tabLst>
                <a:tab pos="3773488" algn="l"/>
                <a:tab pos="4518025" algn="l"/>
                <a:tab pos="5486400" algn="l"/>
              </a:tabLst>
              <a:defRPr/>
            </a:pPr>
            <a:r>
              <a:rPr lang="en-US" sz="2400" b="1" dirty="0" smtClean="0">
                <a:effectLst>
                  <a:outerShdw blurRad="38100" dist="38100" dir="2700000" algn="tl">
                    <a:srgbClr val="000000">
                      <a:alpha val="43137"/>
                    </a:srgbClr>
                  </a:outerShdw>
                </a:effectLst>
                <a:latin typeface="CG Times" pitchFamily="18" charset="0"/>
              </a:rPr>
              <a:t>	(b)  Personal Liability Awards	    No</a:t>
            </a:r>
          </a:p>
          <a:p>
            <a:pPr marL="1085850" lvl="3" indent="-981075" eaLnBrk="1" hangingPunct="1">
              <a:lnSpc>
                <a:spcPct val="90000"/>
              </a:lnSpc>
              <a:buFont typeface="Monotype Sorts" pitchFamily="84" charset="2"/>
              <a:buNone/>
              <a:tabLst>
                <a:tab pos="3773488" algn="l"/>
                <a:tab pos="4518025" algn="l"/>
                <a:tab pos="5605463" algn="l"/>
              </a:tabLst>
              <a:defRPr/>
            </a:pPr>
            <a:r>
              <a:rPr lang="en-US" sz="2400" b="1" dirty="0" smtClean="0">
                <a:effectLst>
                  <a:outerShdw blurRad="38100" dist="38100" dir="2700000" algn="tl">
                    <a:srgbClr val="000000">
                      <a:alpha val="43137"/>
                    </a:srgbClr>
                  </a:outerShdw>
                </a:effectLst>
                <a:latin typeface="CG Times" pitchFamily="18" charset="0"/>
              </a:rPr>
              <a:t>	(c)  Taxes for Capital Projects	  No</a:t>
            </a:r>
          </a:p>
          <a:p>
            <a:pPr marL="633413" lvl="3" indent="-238125" eaLnBrk="1" hangingPunct="1">
              <a:lnSpc>
                <a:spcPct val="90000"/>
              </a:lnSpc>
              <a:buFont typeface="Monotype Sorts" pitchFamily="84" charset="2"/>
              <a:buNone/>
              <a:tabLst>
                <a:tab pos="3773488" algn="l"/>
                <a:tab pos="4518025" algn="l"/>
                <a:tab pos="6634163" algn="l"/>
              </a:tabLst>
              <a:defRPr/>
            </a:pPr>
            <a:r>
              <a:rPr lang="en-US" sz="800" b="1" dirty="0" smtClean="0">
                <a:effectLst>
                  <a:outerShdw blurRad="38100" dist="38100" dir="2700000" algn="tl">
                    <a:srgbClr val="000000">
                      <a:alpha val="43137"/>
                    </a:srgbClr>
                  </a:outerShdw>
                </a:effectLst>
                <a:latin typeface="CG Times" pitchFamily="18" charset="0"/>
              </a:rPr>
              <a:t> </a:t>
            </a:r>
          </a:p>
          <a:p>
            <a:pPr marL="738188" lvl="3" indent="-342900" eaLnBrk="1" hangingPunct="1">
              <a:lnSpc>
                <a:spcPct val="90000"/>
              </a:lnSpc>
              <a:buClr>
                <a:schemeClr val="tx1"/>
              </a:buClr>
              <a:buFont typeface="Wingdings" pitchFamily="2" charset="2"/>
              <a:buChar char="ü"/>
              <a:tabLst>
                <a:tab pos="3773488" algn="l"/>
                <a:tab pos="5486400" algn="l"/>
              </a:tabLst>
              <a:defRPr/>
            </a:pPr>
            <a:r>
              <a:rPr lang="en-US" sz="2400" b="1" dirty="0" smtClean="0">
                <a:effectLst>
                  <a:outerShdw blurRad="38100" dist="38100" dir="2700000" algn="tl">
                    <a:srgbClr val="000000">
                      <a:alpha val="43137"/>
                    </a:srgbClr>
                  </a:outerShdw>
                </a:effectLst>
                <a:latin typeface="CG Times" pitchFamily="18" charset="0"/>
              </a:rPr>
              <a:t>Adjusted Tax Levy Cap:	+3.53%</a:t>
            </a:r>
            <a:r>
              <a:rPr lang="en-US" sz="2800" b="1" dirty="0" smtClean="0">
                <a:effectLst>
                  <a:outerShdw blurRad="38100" dist="38100" dir="2700000" algn="tl">
                    <a:srgbClr val="000000">
                      <a:alpha val="43137"/>
                    </a:srgbClr>
                  </a:outerShdw>
                </a:effectLst>
                <a:latin typeface="CG Times" pitchFamily="18" charset="0"/>
              </a:rPr>
              <a:t>	</a:t>
            </a:r>
            <a:endParaRPr lang="en-US" sz="2800" dirty="0" smtClean="0">
              <a:effectLst>
                <a:outerShdw blurRad="38100" dist="38100" dir="2700000" algn="tl">
                  <a:srgbClr val="000000">
                    <a:alpha val="43137"/>
                  </a:srgbClr>
                </a:outerShdw>
              </a:effectLst>
              <a:latin typeface="CG Times"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90600" y="1447800"/>
            <a:ext cx="7696200" cy="838200"/>
          </a:xfrm>
          <a:effectLst>
            <a:outerShdw dist="35921" dir="2700000" algn="ctr" rotWithShape="0">
              <a:srgbClr val="050505">
                <a:alpha val="99962"/>
              </a:srgbClr>
            </a:outerShdw>
          </a:effectLst>
        </p:spPr>
        <p:txBody>
          <a:bodyPr/>
          <a:lstStyle/>
          <a:p>
            <a:pPr eaLnBrk="1" hangingPunct="1">
              <a:defRPr/>
            </a:pPr>
            <a:r>
              <a:rPr lang="en-US" sz="3600" dirty="0" smtClean="0">
                <a:latin typeface="CG Times" pitchFamily="18" charset="0"/>
              </a:rPr>
              <a:t>Recommended Tax Rate Increase</a:t>
            </a:r>
          </a:p>
        </p:txBody>
      </p:sp>
      <p:sp>
        <p:nvSpPr>
          <p:cNvPr id="7171" name="Rectangle 3"/>
          <p:cNvSpPr>
            <a:spLocks noGrp="1" noChangeArrowheads="1"/>
          </p:cNvSpPr>
          <p:nvPr>
            <p:ph type="body" idx="1"/>
          </p:nvPr>
        </p:nvSpPr>
        <p:spPr>
          <a:xfrm>
            <a:off x="914400" y="2209800"/>
            <a:ext cx="7620000" cy="3276600"/>
          </a:xfrm>
          <a:effectLst>
            <a:outerShdw dist="28398" dir="1593903" algn="ctr" rotWithShape="0">
              <a:srgbClr val="050505">
                <a:alpha val="99962"/>
              </a:srgbClr>
            </a:outerShdw>
          </a:effectLst>
        </p:spPr>
        <p:txBody>
          <a:bodyPr/>
          <a:lstStyle/>
          <a:p>
            <a:pPr marL="633413" lvl="3" indent="-238125" eaLnBrk="1" hangingPunct="1">
              <a:lnSpc>
                <a:spcPct val="90000"/>
              </a:lnSpc>
              <a:buClrTx/>
              <a:buFont typeface="Monotype Sorts" pitchFamily="84" charset="2"/>
              <a:buNone/>
              <a:tabLst>
                <a:tab pos="3773488" algn="l"/>
                <a:tab pos="5197475" algn="l"/>
                <a:tab pos="6634163" algn="l"/>
              </a:tabLst>
              <a:defRPr/>
            </a:pPr>
            <a:endParaRPr lang="en-US" sz="800" dirty="0" smtClean="0">
              <a:effectLst>
                <a:outerShdw blurRad="38100" dist="38100" dir="2700000" algn="tl">
                  <a:srgbClr val="000000">
                    <a:alpha val="43137"/>
                  </a:srgbClr>
                </a:outerShdw>
              </a:effectLst>
              <a:latin typeface="CG Times" pitchFamily="18" charset="0"/>
            </a:endParaRPr>
          </a:p>
          <a:p>
            <a:pPr marL="633413" lvl="3" indent="-238125" eaLnBrk="1" hangingPunct="1">
              <a:spcAft>
                <a:spcPts val="600"/>
              </a:spcAft>
              <a:buClrTx/>
              <a:buFont typeface="Wingdings 2" pitchFamily="18" charset="2"/>
              <a:buChar char="P"/>
              <a:tabLst>
                <a:tab pos="5486400" algn="l"/>
              </a:tabLst>
              <a:defRPr/>
            </a:pPr>
            <a:r>
              <a:rPr lang="en-US" sz="2400" b="1" dirty="0" smtClean="0">
                <a:effectLst>
                  <a:outerShdw blurRad="38100" dist="38100" dir="2700000" algn="tl">
                    <a:srgbClr val="000000">
                      <a:alpha val="43137"/>
                    </a:srgbClr>
                  </a:outerShdw>
                </a:effectLst>
                <a:latin typeface="CG Times" pitchFamily="18" charset="0"/>
              </a:rPr>
              <a:t>Tax Levy Cap	+3.53%</a:t>
            </a:r>
            <a:endParaRPr lang="en-US" sz="800" b="1" dirty="0" smtClean="0">
              <a:effectLst>
                <a:outerShdw blurRad="38100" dist="38100" dir="2700000" algn="tl">
                  <a:srgbClr val="000000">
                    <a:alpha val="43137"/>
                  </a:srgbClr>
                </a:outerShdw>
              </a:effectLst>
              <a:latin typeface="CG Times" pitchFamily="18" charset="0"/>
            </a:endParaRPr>
          </a:p>
          <a:p>
            <a:pPr marL="633413" lvl="3" indent="-238125" eaLnBrk="1" hangingPunct="1">
              <a:spcAft>
                <a:spcPts val="600"/>
              </a:spcAft>
              <a:buClrTx/>
              <a:buFont typeface="Wingdings 2" pitchFamily="18" charset="2"/>
              <a:buChar char="P"/>
              <a:tabLst>
                <a:tab pos="5486400" algn="l"/>
              </a:tabLst>
              <a:defRPr/>
            </a:pPr>
            <a:r>
              <a:rPr lang="en-US" sz="2400" b="1" dirty="0" smtClean="0">
                <a:effectLst>
                  <a:outerShdw blurRad="38100" dist="38100" dir="2700000" algn="tl">
                    <a:srgbClr val="000000">
                      <a:alpha val="43137"/>
                    </a:srgbClr>
                  </a:outerShdw>
                </a:effectLst>
                <a:latin typeface="CG Times" pitchFamily="18" charset="0"/>
              </a:rPr>
              <a:t>Tax Rate Increase Allowed by Cap	+1.92%</a:t>
            </a:r>
          </a:p>
          <a:p>
            <a:pPr marL="633413" lvl="3" indent="-238125" eaLnBrk="1" hangingPunct="1">
              <a:spcAft>
                <a:spcPts val="600"/>
              </a:spcAft>
              <a:buClrTx/>
              <a:buFont typeface="Wingdings 2" pitchFamily="18" charset="2"/>
              <a:buChar char="P"/>
              <a:tabLst>
                <a:tab pos="5486400" algn="l"/>
              </a:tabLst>
              <a:defRPr/>
            </a:pPr>
            <a:r>
              <a:rPr lang="en-US" sz="2400" b="1" dirty="0" smtClean="0">
                <a:effectLst>
                  <a:outerShdw blurRad="38100" dist="38100" dir="2700000" algn="tl">
                    <a:srgbClr val="000000">
                      <a:alpha val="43137"/>
                    </a:srgbClr>
                  </a:outerShdw>
                </a:effectLst>
                <a:latin typeface="CG Times" pitchFamily="18" charset="0"/>
              </a:rPr>
              <a:t>Tax Levy Increase	$2.65M	</a:t>
            </a:r>
          </a:p>
          <a:p>
            <a:pPr marL="395288" lvl="3" indent="0" eaLnBrk="1" hangingPunct="1">
              <a:spcAft>
                <a:spcPts val="600"/>
              </a:spcAft>
              <a:buClrTx/>
              <a:buNone/>
              <a:tabLst>
                <a:tab pos="5486400" algn="l"/>
              </a:tabLst>
              <a:defRPr/>
            </a:pPr>
            <a:r>
              <a:rPr lang="en-US" sz="1000" b="1" dirty="0" smtClean="0">
                <a:effectLst>
                  <a:outerShdw blurRad="38100" dist="38100" dir="2700000" algn="tl">
                    <a:srgbClr val="000000">
                      <a:alpha val="43137"/>
                    </a:srgbClr>
                  </a:outerShdw>
                </a:effectLst>
                <a:latin typeface="CG Times" pitchFamily="18" charset="0"/>
              </a:rPr>
              <a:t>--------------------------------------------------------------------------------------------------------------------------------------------------</a:t>
            </a:r>
          </a:p>
          <a:p>
            <a:pPr marL="633413" lvl="3" indent="-238125" eaLnBrk="1" hangingPunct="1">
              <a:spcAft>
                <a:spcPts val="600"/>
              </a:spcAft>
              <a:buClrTx/>
              <a:buFont typeface="Wingdings 2" pitchFamily="18" charset="2"/>
              <a:buChar char="P"/>
              <a:tabLst>
                <a:tab pos="5486400" algn="l"/>
              </a:tabLst>
              <a:defRPr/>
            </a:pPr>
            <a:r>
              <a:rPr lang="en-US" sz="2400" b="1" dirty="0" smtClean="0">
                <a:effectLst>
                  <a:outerShdw blurRad="38100" dist="38100" dir="2700000" algn="tl">
                    <a:srgbClr val="000000">
                      <a:alpha val="43137"/>
                    </a:srgbClr>
                  </a:outerShdw>
                </a:effectLst>
                <a:latin typeface="CG Times" pitchFamily="18" charset="0"/>
              </a:rPr>
              <a:t>Inflation Index	+1.60%</a:t>
            </a:r>
          </a:p>
          <a:p>
            <a:pPr marL="633413" lvl="3" indent="-238125" eaLnBrk="1" hangingPunct="1">
              <a:spcAft>
                <a:spcPts val="600"/>
              </a:spcAft>
              <a:buClrTx/>
              <a:buFont typeface="Wingdings 2" pitchFamily="18" charset="2"/>
              <a:buChar char="P"/>
              <a:tabLst>
                <a:tab pos="5486400" algn="l"/>
              </a:tabLst>
              <a:defRPr/>
            </a:pPr>
            <a:r>
              <a:rPr lang="en-US" sz="2400" b="1" dirty="0" smtClean="0">
                <a:effectLst>
                  <a:outerShdw blurRad="38100" dist="38100" dir="2700000" algn="tl">
                    <a:srgbClr val="000000">
                      <a:alpha val="43137"/>
                    </a:srgbClr>
                  </a:outerShdw>
                </a:effectLst>
                <a:latin typeface="CG Times" pitchFamily="18" charset="0"/>
              </a:rPr>
              <a:t>Social </a:t>
            </a:r>
            <a:r>
              <a:rPr lang="en-US" sz="2400" b="1" dirty="0">
                <a:effectLst>
                  <a:outerShdw blurRad="38100" dist="38100" dir="2700000" algn="tl">
                    <a:srgbClr val="000000">
                      <a:alpha val="43137"/>
                    </a:srgbClr>
                  </a:outerShdw>
                </a:effectLst>
                <a:latin typeface="CG Times" pitchFamily="18" charset="0"/>
              </a:rPr>
              <a:t>Security COLA	</a:t>
            </a:r>
            <a:r>
              <a:rPr lang="en-US" sz="2400" b="1" dirty="0" smtClean="0">
                <a:effectLst>
                  <a:outerShdw blurRad="38100" dist="38100" dir="2700000" algn="tl">
                    <a:srgbClr val="000000">
                      <a:alpha val="43137"/>
                    </a:srgbClr>
                  </a:outerShdw>
                </a:effectLst>
                <a:latin typeface="CG Times" pitchFamily="18" charset="0"/>
              </a:rPr>
              <a:t>+2.00%</a:t>
            </a:r>
            <a:endParaRPr lang="en-US" sz="2400" b="1" dirty="0">
              <a:effectLst>
                <a:outerShdw blurRad="38100" dist="38100" dir="2700000" algn="tl">
                  <a:srgbClr val="000000">
                    <a:alpha val="43137"/>
                  </a:srgbClr>
                </a:outerShdw>
              </a:effectLst>
              <a:latin typeface="CG Times" pitchFamily="18" charset="0"/>
            </a:endParaRPr>
          </a:p>
          <a:p>
            <a:pPr marL="395288" lvl="3" indent="0" eaLnBrk="1" hangingPunct="1">
              <a:spcAft>
                <a:spcPts val="600"/>
              </a:spcAft>
              <a:buClrTx/>
              <a:buNone/>
              <a:tabLst>
                <a:tab pos="5486400" algn="l"/>
              </a:tabLst>
              <a:defRPr/>
            </a:pPr>
            <a:r>
              <a:rPr lang="en-US" sz="1000" b="1" dirty="0" smtClean="0">
                <a:effectLst>
                  <a:outerShdw blurRad="38100" dist="38100" dir="2700000" algn="tl">
                    <a:srgbClr val="000000">
                      <a:alpha val="43137"/>
                    </a:srgbClr>
                  </a:outerShdw>
                </a:effectLst>
                <a:latin typeface="CG Times" pitchFamily="18" charset="0"/>
              </a:rPr>
              <a:t>--------------------------------------------------------------------------------------------------------------------------------------------------</a:t>
            </a:r>
          </a:p>
          <a:p>
            <a:pPr marL="633413" lvl="3" indent="-238125" eaLnBrk="1" hangingPunct="1">
              <a:spcAft>
                <a:spcPts val="600"/>
              </a:spcAft>
              <a:buClrTx/>
              <a:buFont typeface="Wingdings 2" pitchFamily="18" charset="2"/>
              <a:buChar char="P"/>
              <a:tabLst>
                <a:tab pos="5486400" algn="l"/>
              </a:tabLst>
              <a:defRPr/>
            </a:pPr>
            <a:r>
              <a:rPr lang="en-US" sz="2400" b="1" dirty="0" smtClean="0">
                <a:effectLst>
                  <a:outerShdw blurRad="38100" dist="38100" dir="2700000" algn="tl">
                    <a:srgbClr val="000000">
                      <a:alpha val="43137"/>
                    </a:srgbClr>
                  </a:outerShdw>
                </a:effectLst>
                <a:latin typeface="CG Times" pitchFamily="18" charset="0"/>
              </a:rPr>
              <a:t>Projected </a:t>
            </a:r>
            <a:r>
              <a:rPr lang="en-US" sz="2400" b="1" dirty="0">
                <a:effectLst>
                  <a:outerShdw blurRad="38100" dist="38100" dir="2700000" algn="tl">
                    <a:srgbClr val="000000">
                      <a:alpha val="43137"/>
                    </a:srgbClr>
                  </a:outerShdw>
                </a:effectLst>
                <a:latin typeface="CG Times" pitchFamily="18" charset="0"/>
              </a:rPr>
              <a:t>Monroe County Tax Rates	 </a:t>
            </a:r>
            <a:r>
              <a:rPr lang="en-US" sz="2400" b="1" dirty="0" smtClean="0">
                <a:effectLst>
                  <a:outerShdw blurRad="38100" dist="38100" dir="2700000" algn="tl">
                    <a:srgbClr val="000000">
                      <a:alpha val="43137"/>
                    </a:srgbClr>
                  </a:outerShdw>
                </a:effectLst>
                <a:latin typeface="CG Times" pitchFamily="18" charset="0"/>
              </a:rPr>
              <a:t>  TBD</a:t>
            </a:r>
            <a:endParaRPr lang="en-US" sz="2400" b="1" dirty="0">
              <a:effectLst>
                <a:outerShdw blurRad="38100" dist="38100" dir="2700000" algn="tl">
                  <a:srgbClr val="000000">
                    <a:alpha val="43137"/>
                  </a:srgbClr>
                </a:outerShdw>
              </a:effectLst>
              <a:latin typeface="CG Times" pitchFamily="18" charset="0"/>
            </a:endParaRPr>
          </a:p>
          <a:p>
            <a:pPr marL="633413" lvl="3" indent="-238125" eaLnBrk="1" hangingPunct="1">
              <a:spcAft>
                <a:spcPts val="600"/>
              </a:spcAft>
              <a:buClrTx/>
              <a:buFont typeface="Wingdings 2" pitchFamily="18" charset="2"/>
              <a:buChar char="P"/>
              <a:tabLst>
                <a:tab pos="5486400" algn="l"/>
              </a:tabLst>
              <a:defRPr/>
            </a:pPr>
            <a:endParaRPr lang="en-US" sz="2400" b="1" dirty="0" smtClean="0">
              <a:effectLst>
                <a:outerShdw blurRad="38100" dist="38100" dir="2700000" algn="tl">
                  <a:srgbClr val="000000">
                    <a:alpha val="43137"/>
                  </a:srgbClr>
                </a:outerShdw>
              </a:effectLst>
              <a:latin typeface="CG Times" pitchFamily="18" charset="0"/>
            </a:endParaRPr>
          </a:p>
          <a:p>
            <a:pPr marL="633413" lvl="3" indent="-238125" eaLnBrk="1" hangingPunct="1">
              <a:lnSpc>
                <a:spcPct val="90000"/>
              </a:lnSpc>
              <a:buClrTx/>
              <a:buFont typeface="Wingdings 2" pitchFamily="18" charset="2"/>
              <a:buChar char="P"/>
              <a:tabLst>
                <a:tab pos="5486400" algn="l"/>
              </a:tabLst>
              <a:defRPr/>
            </a:pPr>
            <a:endParaRPr lang="en-US" sz="2400" b="1" dirty="0" smtClean="0">
              <a:effectLst>
                <a:outerShdw blurRad="38100" dist="38100" dir="2700000" algn="tl">
                  <a:srgbClr val="000000">
                    <a:alpha val="43137"/>
                  </a:srgbClr>
                </a:outerShdw>
              </a:effectLst>
              <a:latin typeface="CG Times" pitchFamily="18" charset="0"/>
            </a:endParaRPr>
          </a:p>
          <a:p>
            <a:pPr marL="858838" lvl="3" indent="-9525" eaLnBrk="1" hangingPunct="1">
              <a:lnSpc>
                <a:spcPct val="90000"/>
              </a:lnSpc>
              <a:buNone/>
              <a:tabLst>
                <a:tab pos="5033963" algn="l"/>
                <a:tab pos="6634163" algn="l"/>
              </a:tabLst>
              <a:defRPr/>
            </a:pPr>
            <a:r>
              <a:rPr lang="en-US" sz="1600" b="1" dirty="0" smtClean="0">
                <a:effectLst>
                  <a:outerShdw blurRad="38100" dist="38100" dir="2700000" algn="tl">
                    <a:srgbClr val="000000">
                      <a:alpha val="43137"/>
                    </a:srgbClr>
                  </a:outerShdw>
                </a:effectLst>
                <a:latin typeface="CG Times" pitchFamily="18" charset="0"/>
              </a:rPr>
              <a:t>	</a:t>
            </a:r>
            <a:endParaRPr lang="en-US" sz="2800" dirty="0" smtClean="0">
              <a:effectLst>
                <a:outerShdw blurRad="38100" dist="38100" dir="2700000" algn="tl">
                  <a:srgbClr val="000000">
                    <a:alpha val="43137"/>
                  </a:srgbClr>
                </a:outerShdw>
              </a:effectLst>
              <a:latin typeface="CG Times"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0" y="1371600"/>
            <a:ext cx="7696200" cy="838200"/>
          </a:xfrm>
          <a:effectLst>
            <a:outerShdw dist="35921" dir="2700000" algn="ctr" rotWithShape="0">
              <a:srgbClr val="050505">
                <a:alpha val="99962"/>
              </a:srgbClr>
            </a:outerShdw>
          </a:effectLst>
        </p:spPr>
        <p:txBody>
          <a:bodyPr/>
          <a:lstStyle/>
          <a:p>
            <a:pPr eaLnBrk="1" hangingPunct="1">
              <a:defRPr/>
            </a:pPr>
            <a:r>
              <a:rPr lang="en-US" dirty="0" smtClean="0">
                <a:latin typeface="CG Times" pitchFamily="18" charset="0"/>
              </a:rPr>
              <a:t>State Aid Breakdown</a:t>
            </a:r>
          </a:p>
        </p:txBody>
      </p:sp>
      <p:sp>
        <p:nvSpPr>
          <p:cNvPr id="7171" name="Rectangle 3"/>
          <p:cNvSpPr>
            <a:spLocks noGrp="1" noChangeArrowheads="1"/>
          </p:cNvSpPr>
          <p:nvPr>
            <p:ph type="body" idx="1"/>
          </p:nvPr>
        </p:nvSpPr>
        <p:spPr bwMode="auto">
          <a:xfrm>
            <a:off x="1066800" y="2362200"/>
            <a:ext cx="7543800" cy="3352800"/>
          </a:xfrm>
          <a:effectLst>
            <a:outerShdw dist="28398" dir="1593903" algn="ctr" rotWithShape="0">
              <a:srgbClr val="050505">
                <a:alpha val="99962"/>
              </a:srgbClr>
            </a:outerShdw>
          </a:effectLst>
        </p:spPr>
        <p:txBody>
          <a:bodyPr/>
          <a:lstStyle/>
          <a:p>
            <a:pPr marL="0" indent="0">
              <a:lnSpc>
                <a:spcPct val="90000"/>
              </a:lnSpc>
              <a:buClrTx/>
              <a:buSzTx/>
              <a:buFontTx/>
              <a:buNone/>
              <a:tabLst>
                <a:tab pos="5486400" algn="l"/>
                <a:tab pos="5948363" algn="l"/>
                <a:tab pos="6634163" algn="l"/>
              </a:tabLst>
              <a:defRPr/>
            </a:pPr>
            <a:r>
              <a:rPr lang="en-US" sz="2800" dirty="0" smtClean="0">
                <a:latin typeface="CG Times" pitchFamily="18" charset="0"/>
              </a:rPr>
              <a:t>Overall:  ($-.35M)	-  1.0%</a:t>
            </a:r>
          </a:p>
          <a:p>
            <a:pPr marL="0" indent="0">
              <a:lnSpc>
                <a:spcPct val="90000"/>
              </a:lnSpc>
              <a:buClrTx/>
              <a:buSzTx/>
              <a:buFontTx/>
              <a:buNone/>
              <a:tabLst>
                <a:tab pos="5486400" algn="l"/>
                <a:tab pos="5948363" algn="l"/>
                <a:tab pos="6634163" algn="l"/>
              </a:tabLst>
              <a:defRPr/>
            </a:pPr>
            <a:r>
              <a:rPr lang="en-US" sz="2800" dirty="0" smtClean="0">
                <a:latin typeface="CG Times" pitchFamily="18" charset="0"/>
              </a:rPr>
              <a:t>Foundation Aid:	+ 1.9%</a:t>
            </a:r>
            <a:r>
              <a:rPr lang="en-US" sz="2800" dirty="0">
                <a:latin typeface="CG Times" pitchFamily="18" charset="0"/>
              </a:rPr>
              <a:t>	</a:t>
            </a:r>
          </a:p>
          <a:p>
            <a:pPr marL="0" indent="0">
              <a:lnSpc>
                <a:spcPct val="90000"/>
              </a:lnSpc>
              <a:buClrTx/>
              <a:buSzTx/>
              <a:buNone/>
              <a:tabLst>
                <a:tab pos="5486400" algn="l"/>
                <a:tab pos="5948363" algn="l"/>
                <a:tab pos="6634163" algn="l"/>
              </a:tabLst>
              <a:defRPr/>
            </a:pPr>
            <a:r>
              <a:rPr lang="en-US" sz="2800" dirty="0">
                <a:latin typeface="CG Times" pitchFamily="18" charset="0"/>
              </a:rPr>
              <a:t>Formula </a:t>
            </a:r>
            <a:r>
              <a:rPr lang="en-US" sz="2800" dirty="0" smtClean="0">
                <a:latin typeface="CG Times" pitchFamily="18" charset="0"/>
              </a:rPr>
              <a:t>Aids</a:t>
            </a:r>
            <a:r>
              <a:rPr lang="en-US" sz="2800" dirty="0">
                <a:latin typeface="CG Times" pitchFamily="18" charset="0"/>
              </a:rPr>
              <a:t>: </a:t>
            </a:r>
            <a:r>
              <a:rPr lang="en-US" sz="2800" dirty="0" smtClean="0">
                <a:latin typeface="CG Times" pitchFamily="18" charset="0"/>
              </a:rPr>
              <a:t>	+ 0.7%</a:t>
            </a:r>
          </a:p>
          <a:p>
            <a:pPr marL="0" indent="0">
              <a:lnSpc>
                <a:spcPct val="90000"/>
              </a:lnSpc>
              <a:buClrTx/>
              <a:buSzTx/>
              <a:buFontTx/>
              <a:buNone/>
              <a:tabLst>
                <a:tab pos="5486400" algn="l"/>
                <a:tab pos="5948363" algn="l"/>
                <a:tab pos="6634163" algn="l"/>
              </a:tabLst>
              <a:defRPr/>
            </a:pPr>
            <a:r>
              <a:rPr lang="en-US" sz="2800" dirty="0" smtClean="0">
                <a:latin typeface="CG Times" pitchFamily="18" charset="0"/>
              </a:rPr>
              <a:t>Handicapped Excess Cost Aid:	+ 4.6%</a:t>
            </a:r>
          </a:p>
          <a:p>
            <a:pPr marL="0" indent="0">
              <a:lnSpc>
                <a:spcPct val="90000"/>
              </a:lnSpc>
              <a:buClrTx/>
              <a:buSzTx/>
              <a:buFontTx/>
              <a:buNone/>
              <a:tabLst>
                <a:tab pos="5486400" algn="l"/>
                <a:tab pos="5948363" algn="l"/>
                <a:tab pos="6634163" algn="l"/>
              </a:tabLst>
              <a:defRPr/>
            </a:pPr>
            <a:r>
              <a:rPr lang="en-US" sz="2800" dirty="0" smtClean="0">
                <a:latin typeface="CG Times" pitchFamily="18" charset="0"/>
              </a:rPr>
              <a:t>BOCES Aid:	+ 4.1%</a:t>
            </a:r>
          </a:p>
          <a:p>
            <a:pPr marL="0" indent="0">
              <a:lnSpc>
                <a:spcPct val="90000"/>
              </a:lnSpc>
              <a:buClrTx/>
              <a:buSzTx/>
              <a:buFontTx/>
              <a:buNone/>
              <a:tabLst>
                <a:tab pos="5486400" algn="l"/>
                <a:tab pos="5948363" algn="l"/>
                <a:tab pos="6634163" algn="l"/>
              </a:tabLst>
              <a:defRPr/>
            </a:pPr>
            <a:r>
              <a:rPr lang="en-US" sz="2800" dirty="0" smtClean="0">
                <a:latin typeface="CG Times" pitchFamily="18" charset="0"/>
              </a:rPr>
              <a:t>Transportation Aid:	+ 7.8%</a:t>
            </a:r>
          </a:p>
          <a:p>
            <a:pPr marL="0" indent="0">
              <a:lnSpc>
                <a:spcPct val="90000"/>
              </a:lnSpc>
              <a:buClrTx/>
              <a:buSzTx/>
              <a:buFontTx/>
              <a:buNone/>
              <a:tabLst>
                <a:tab pos="5486400" algn="l"/>
                <a:tab pos="5948363" algn="l"/>
                <a:tab pos="6634163" algn="l"/>
              </a:tabLst>
              <a:defRPr/>
            </a:pPr>
            <a:r>
              <a:rPr lang="en-US" sz="2800" dirty="0" smtClean="0">
                <a:latin typeface="CG Times" pitchFamily="18" charset="0"/>
              </a:rPr>
              <a:t>Building Aid:	+ 6.7%</a:t>
            </a:r>
          </a:p>
          <a:p>
            <a:pPr marL="0" indent="0">
              <a:lnSpc>
                <a:spcPct val="90000"/>
              </a:lnSpc>
              <a:buClrTx/>
              <a:buSzTx/>
              <a:buFontTx/>
              <a:buNone/>
              <a:tabLst>
                <a:tab pos="3773488" algn="l"/>
                <a:tab pos="5486400" algn="l"/>
                <a:tab pos="6634163" algn="l"/>
              </a:tabLst>
              <a:defRPr/>
            </a:pPr>
            <a:r>
              <a:rPr lang="en-US" sz="2800" dirty="0" smtClean="0">
                <a:latin typeface="CG Times" pitchFamily="18" charset="0"/>
              </a:rPr>
              <a:t>FDK Transition Aid:		- $1.6M</a:t>
            </a:r>
          </a:p>
        </p:txBody>
      </p:sp>
    </p:spTree>
    <p:extLst>
      <p:ext uri="{BB962C8B-B14F-4D97-AF65-F5344CB8AC3E}">
        <p14:creationId xmlns:p14="http://schemas.microsoft.com/office/powerpoint/2010/main" val="302201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Chalkboard">
  <a:themeElements>
    <a:clrScheme name="Chalkboard 1">
      <a:dk1>
        <a:srgbClr val="808080"/>
      </a:dk1>
      <a:lt1>
        <a:srgbClr val="FFFFFF"/>
      </a:lt1>
      <a:dk2>
        <a:srgbClr val="5C8564"/>
      </a:dk2>
      <a:lt2>
        <a:srgbClr val="FFFFFF"/>
      </a:lt2>
      <a:accent1>
        <a:srgbClr val="86A1BF"/>
      </a:accent1>
      <a:accent2>
        <a:srgbClr val="FF6666"/>
      </a:accent2>
      <a:accent3>
        <a:srgbClr val="B5C2B8"/>
      </a:accent3>
      <a:accent4>
        <a:srgbClr val="DADADA"/>
      </a:accent4>
      <a:accent5>
        <a:srgbClr val="C3CDDC"/>
      </a:accent5>
      <a:accent6>
        <a:srgbClr val="E75C5C"/>
      </a:accent6>
      <a:hlink>
        <a:srgbClr val="80FF00"/>
      </a:hlink>
      <a:folHlink>
        <a:srgbClr val="FFFF66"/>
      </a:folHlink>
    </a:clrScheme>
    <a:fontScheme name="Chalkboard">
      <a:majorFont>
        <a:latin typeface="Marker Felt"/>
        <a:ea typeface="ＭＳ Ｐゴシック"/>
        <a:cs typeface=""/>
      </a:majorFont>
      <a:minorFont>
        <a:latin typeface="Palatino Linotype"/>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lnDef>
  </a:objectDefaults>
  <a:extraClrSchemeLst>
    <a:extraClrScheme>
      <a:clrScheme name="Chalkboard 1">
        <a:dk1>
          <a:srgbClr val="808080"/>
        </a:dk1>
        <a:lt1>
          <a:srgbClr val="FFFFFF"/>
        </a:lt1>
        <a:dk2>
          <a:srgbClr val="5C8564"/>
        </a:dk2>
        <a:lt2>
          <a:srgbClr val="FFFFFF"/>
        </a:lt2>
        <a:accent1>
          <a:srgbClr val="86A1BF"/>
        </a:accent1>
        <a:accent2>
          <a:srgbClr val="FF6666"/>
        </a:accent2>
        <a:accent3>
          <a:srgbClr val="B5C2B8"/>
        </a:accent3>
        <a:accent4>
          <a:srgbClr val="DADADA"/>
        </a:accent4>
        <a:accent5>
          <a:srgbClr val="C3CDDC"/>
        </a:accent5>
        <a:accent6>
          <a:srgbClr val="E75C5C"/>
        </a:accent6>
        <a:hlink>
          <a:srgbClr val="80FF00"/>
        </a:hlink>
        <a:folHlink>
          <a:srgbClr val="FFFF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2004:Templates:Presentations:Designs:Writing Table</Template>
  <TotalTime>5945</TotalTime>
  <Words>683</Words>
  <Application>Microsoft Office PowerPoint</Application>
  <PresentationFormat>On-screen Show (4:3)</PresentationFormat>
  <Paragraphs>232</Paragraphs>
  <Slides>23</Slides>
  <Notes>20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Chalkboard</vt:lpstr>
      <vt:lpstr>Community  Budget Forum</vt:lpstr>
      <vt:lpstr>BUDGET GOALS</vt:lpstr>
      <vt:lpstr>BUDGET HIGHLIGHTS</vt:lpstr>
      <vt:lpstr>RECOMMENDED BUDGET</vt:lpstr>
      <vt:lpstr>Factors Driving Budget Increase (1.9%)</vt:lpstr>
      <vt:lpstr>Sources of Revenue</vt:lpstr>
      <vt:lpstr>Property Tax Levy Cap</vt:lpstr>
      <vt:lpstr>Recommended Tax Rate Increase</vt:lpstr>
      <vt:lpstr>State Aid Breakdown</vt:lpstr>
      <vt:lpstr>Revenue Projections</vt:lpstr>
      <vt:lpstr>Budget Reductions</vt:lpstr>
      <vt:lpstr>Revenue Enhancement</vt:lpstr>
      <vt:lpstr>RECOMMENDED BUDGET</vt:lpstr>
      <vt:lpstr>PRIOR YEAR COMPARISONS - Budget to Budget Changes - </vt:lpstr>
      <vt:lpstr>PRIOR YEAR COMPARISONS - True Value Tax Rate Changes - </vt:lpstr>
      <vt:lpstr>TAX INCREASE PER HOME </vt:lpstr>
      <vt:lpstr>Monroe County School Tax Rates  - Prior Year (Per $1,000 of Assessed Value)</vt:lpstr>
      <vt:lpstr>Proposition 1 - Budget Proposition</vt:lpstr>
      <vt:lpstr>Proposition 2 – Bus Expenditures</vt:lpstr>
      <vt:lpstr>2018–19 Bus Purchase Plan</vt:lpstr>
      <vt:lpstr>Proposition 3 – Purchase of Good Shepherd</vt:lpstr>
      <vt:lpstr>Property Purchase Rationale</vt:lpstr>
      <vt:lpstr>Funding of Property Purchase</vt:lpstr>
    </vt:vector>
  </TitlesOfParts>
  <Company>Administrative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Administrative User</dc:creator>
  <cp:lastModifiedBy>%username%</cp:lastModifiedBy>
  <cp:revision>464</cp:revision>
  <cp:lastPrinted>2018-03-15T15:36:05Z</cp:lastPrinted>
  <dcterms:created xsi:type="dcterms:W3CDTF">2005-02-12T14:24:59Z</dcterms:created>
  <dcterms:modified xsi:type="dcterms:W3CDTF">2018-03-15T15:49:32Z</dcterms:modified>
</cp:coreProperties>
</file>